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364" r:id="rId4"/>
    <p:sldId id="445" r:id="rId5"/>
    <p:sldId id="450" r:id="rId6"/>
    <p:sldId id="430" r:id="rId7"/>
    <p:sldId id="431" r:id="rId8"/>
    <p:sldId id="432" r:id="rId9"/>
    <p:sldId id="411" r:id="rId10"/>
    <p:sldId id="433" r:id="rId11"/>
    <p:sldId id="434" r:id="rId12"/>
    <p:sldId id="429" r:id="rId13"/>
    <p:sldId id="436" r:id="rId14"/>
    <p:sldId id="444" r:id="rId15"/>
    <p:sldId id="435" r:id="rId16"/>
    <p:sldId id="410" r:id="rId17"/>
    <p:sldId id="437" r:id="rId18"/>
    <p:sldId id="439" r:id="rId19"/>
    <p:sldId id="446" r:id="rId20"/>
    <p:sldId id="447" r:id="rId21"/>
    <p:sldId id="448" r:id="rId22"/>
    <p:sldId id="449" r:id="rId23"/>
    <p:sldId id="443" r:id="rId24"/>
    <p:sldId id="396" r:id="rId25"/>
    <p:sldId id="400" r:id="rId26"/>
    <p:sldId id="441" r:id="rId27"/>
    <p:sldId id="440" r:id="rId28"/>
    <p:sldId id="442" r:id="rId29"/>
    <p:sldId id="407" r:id="rId30"/>
    <p:sldId id="313" r:id="rId31"/>
  </p:sldIdLst>
  <p:sldSz cx="9144000" cy="6858000" type="screen4x3"/>
  <p:notesSz cx="6797675" cy="9926638"/>
  <p:embeddedFontLst>
    <p:embeddedFont>
      <p:font typeface="Tahoma" pitchFamily="34" charset="0"/>
      <p:regular r:id="rId34"/>
      <p:bold r:id="rId35"/>
    </p:embeddedFont>
    <p:embeddedFont>
      <p:font typeface="Cambria Math" pitchFamily="18" charset="0"/>
      <p:regular r:id="rId36"/>
    </p:embeddedFont>
  </p:embeddedFontLst>
  <p:defaultTextStyle>
    <a:defPPr>
      <a:defRPr lang="ru-RU"/>
    </a:defPPr>
    <a:lvl1pPr algn="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v" initials="s" lastIdx="19" clrIdx="0"/>
  <p:cmAuthor id="1" name="Илья" initials="И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6318" autoAdjust="0"/>
  </p:normalViewPr>
  <p:slideViewPr>
    <p:cSldViewPr>
      <p:cViewPr varScale="1">
        <p:scale>
          <a:sx n="43" d="100"/>
          <a:sy n="43" d="100"/>
        </p:scale>
        <p:origin x="-1218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231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498" y="-6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7.xml"/><Relationship Id="rId7" Type="http://schemas.openxmlformats.org/officeDocument/2006/relationships/slide" Target="slides/slide16.xml"/><Relationship Id="rId2" Type="http://schemas.openxmlformats.org/officeDocument/2006/relationships/slide" Target="slides/slide6.xml"/><Relationship Id="rId1" Type="http://schemas.openxmlformats.org/officeDocument/2006/relationships/slide" Target="slides/slide2.xml"/><Relationship Id="rId6" Type="http://schemas.openxmlformats.org/officeDocument/2006/relationships/slide" Target="slides/slide15.xml"/><Relationship Id="rId5" Type="http://schemas.openxmlformats.org/officeDocument/2006/relationships/slide" Target="slides/slide12.xml"/><Relationship Id="rId4" Type="http://schemas.openxmlformats.org/officeDocument/2006/relationships/slide" Target="slides/slide8.xml"/><Relationship Id="rId9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algn="l" defTabSz="942975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defTabSz="942975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algn="l" defTabSz="942975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defTabSz="942975">
              <a:defRPr kumimoji="0" sz="1200" smtClean="0"/>
            </a:lvl1pPr>
          </a:lstStyle>
          <a:p>
            <a:pPr>
              <a:defRPr/>
            </a:pPr>
            <a:fld id="{20785681-4131-4104-99EA-BAF336C2F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algn="l" defTabSz="942975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defTabSz="942975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algn="l" defTabSz="942975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defTabSz="942975">
              <a:defRPr kumimoji="0" sz="1200" smtClean="0"/>
            </a:lvl1pPr>
          </a:lstStyle>
          <a:p>
            <a:pPr>
              <a:defRPr/>
            </a:pPr>
            <a:fld id="{B5E13BF0-1A12-4D02-A8FA-336AF34D8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10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D011A55-B117-46C3-ACA7-289B1A895A37}" type="slidenum">
              <a:rPr kumimoji="0" lang="ru-RU" sz="1200"/>
              <a:pPr eaLnBrk="1" hangingPunct="1"/>
              <a:t>1</a:t>
            </a:fld>
            <a:endParaRPr kumimoji="0" lang="ru-RU" sz="12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endParaRPr lang="ru-RU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732CE91-7A03-44F0-9B5C-A9AD53CCE243}" type="slidenum">
              <a:rPr kumimoji="0" lang="ru-RU" sz="1200"/>
              <a:pPr eaLnBrk="1" hangingPunct="1"/>
              <a:t>30</a:t>
            </a:fld>
            <a:endParaRPr kumimoji="0" lang="ru-RU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11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2975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B39E09F-2135-4380-A114-A8EF2F7146CD}" type="slidenum">
              <a:rPr kumimoji="0" lang="ru-RU" sz="1200"/>
              <a:pPr eaLnBrk="1" hangingPunct="1"/>
              <a:t>2</a:t>
            </a:fld>
            <a:endParaRPr kumimoji="0" lang="ru-RU" sz="12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11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CFE68DCC-48D7-44A6-96A2-9761787EB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579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F1BAB-1842-48E5-9408-7DA74F362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214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146050"/>
            <a:ext cx="2130425" cy="6261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0038" y="146050"/>
            <a:ext cx="6238875" cy="6261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3700-F611-431C-BB6A-5E185DC5C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030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00038" y="146050"/>
            <a:ext cx="8521700" cy="626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9722D-60B8-46B2-8108-511A15A04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81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738" y="146050"/>
            <a:ext cx="6778625" cy="750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038" y="1136650"/>
            <a:ext cx="4184650" cy="5270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37088" y="1136650"/>
            <a:ext cx="4184650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37088" y="3848100"/>
            <a:ext cx="4184650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B8470-71AB-4044-8F6B-B034A6D9D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777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12738" y="146050"/>
            <a:ext cx="6778625" cy="750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0038" y="1136650"/>
            <a:ext cx="4184650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37088" y="1136650"/>
            <a:ext cx="4184650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00038" y="3848100"/>
            <a:ext cx="4184650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7088" y="3848100"/>
            <a:ext cx="4184650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7D9D2-64B9-456A-BFD4-368BEBC6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048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738" y="146050"/>
            <a:ext cx="6778625" cy="750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0038" y="1136650"/>
            <a:ext cx="4184650" cy="5270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8" y="1136650"/>
            <a:ext cx="4184650" cy="5270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C008-4824-46CD-9595-C31EAA7C4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09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AD714-82F2-40C3-A3B1-BE4C8CD42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176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4D1CC-4CF1-4326-80FB-B9DF2FC8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859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038" y="1136650"/>
            <a:ext cx="41846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8" y="1136650"/>
            <a:ext cx="41846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5EC7-E6F0-43C9-B044-31546169C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976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CEB10-9E80-4603-913D-8314D31A4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235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181A1-8EDA-41D9-8CA0-E162B8FF8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399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176BB-447F-4A5C-968A-04C9DB85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58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9B9A0-78A8-49C3-91D5-F1907492C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030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BF8A-E369-4FAB-9D67-B293CEF80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46050"/>
            <a:ext cx="677862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136650"/>
            <a:ext cx="8521700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66075" y="0"/>
            <a:ext cx="117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smtClean="0"/>
            </a:lvl1pPr>
          </a:lstStyle>
          <a:p>
            <a:pPr>
              <a:defRPr/>
            </a:pPr>
            <a:fld id="{69F35882-3648-4746-B038-11023EEC3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CC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CC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CC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CC00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CC00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CC00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CC00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CC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rgbClr val="0033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rgbClr val="0033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rgbClr val="0033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rgbClr val="0033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rgbClr val="00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png"/><Relationship Id="rId5" Type="http://schemas.openxmlformats.org/officeDocument/2006/relationships/image" Target="../media/image39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3.wmf"/><Relationship Id="rId4" Type="http://schemas.openxmlformats.org/officeDocument/2006/relationships/image" Target="../media/image44.jpeg"/><Relationship Id="rId9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026"/>
          <p:cNvSpPr>
            <a:spLocks noChangeArrowheads="1" noChangeShapeType="1" noTextEdit="1"/>
          </p:cNvSpPr>
          <p:nvPr/>
        </p:nvSpPr>
        <p:spPr bwMode="auto">
          <a:xfrm>
            <a:off x="1688505" y="4483100"/>
            <a:ext cx="5772149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solidFill>
                  <a:srgbClr val="3399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Научно-производственный центр</a:t>
            </a:r>
          </a:p>
        </p:txBody>
      </p:sp>
      <p:sp>
        <p:nvSpPr>
          <p:cNvPr id="3075" name="WordArt 1027"/>
          <p:cNvSpPr>
            <a:spLocks noChangeArrowheads="1" noChangeShapeType="1" noTextEdit="1"/>
          </p:cNvSpPr>
          <p:nvPr/>
        </p:nvSpPr>
        <p:spPr bwMode="auto">
          <a:xfrm>
            <a:off x="1688505" y="5092700"/>
            <a:ext cx="576897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solidFill>
                  <a:srgbClr val="3399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ИНТЕЛТЕК ПЛЮС</a:t>
            </a:r>
          </a:p>
        </p:txBody>
      </p:sp>
      <p:sp>
        <p:nvSpPr>
          <p:cNvPr id="3076" name="WordArt 1028"/>
          <p:cNvSpPr>
            <a:spLocks noChangeArrowheads="1" noChangeShapeType="1" noTextEdit="1"/>
          </p:cNvSpPr>
          <p:nvPr/>
        </p:nvSpPr>
        <p:spPr bwMode="auto">
          <a:xfrm>
            <a:off x="4123730" y="5816600"/>
            <a:ext cx="333375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www.inteltec.ru</a:t>
            </a:r>
            <a:endParaRPr lang="ru-RU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3077" name="Picture 1029" descr="log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8575" y="2797696"/>
            <a:ext cx="3867150" cy="158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D:\Работа\Интелтек\Статья\Рисунки для статьи\Mgtu_emblem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780928"/>
            <a:ext cx="1500708" cy="15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1028"/>
          <p:cNvSpPr>
            <a:spLocks noChangeArrowheads="1" noChangeShapeType="1" noTextEdit="1"/>
          </p:cNvSpPr>
          <p:nvPr/>
        </p:nvSpPr>
        <p:spPr bwMode="auto">
          <a:xfrm>
            <a:off x="1688505" y="1700808"/>
            <a:ext cx="5768975" cy="6648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 smtClean="0">
                <a:solidFill>
                  <a:schemeClr val="bg1">
                    <a:lumMod val="5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МГТУ им. Н.Э. Баумана</a:t>
            </a:r>
            <a:endParaRPr lang="ru-RU" b="1" kern="10" dirty="0">
              <a:solidFill>
                <a:schemeClr val="bg1">
                  <a:lumMod val="50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0"/>
            <a:ext cx="6802437" cy="765175"/>
          </a:xfrm>
        </p:spPr>
        <p:txBody>
          <a:bodyPr/>
          <a:lstStyle/>
          <a:p>
            <a:r>
              <a:rPr lang="ru-RU" sz="2400" dirty="0" smtClean="0"/>
              <a:t>Модель набора документов 1</a:t>
            </a: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90513" y="1268413"/>
            <a:ext cx="82915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ru-RU" sz="2800" dirty="0">
                <a:solidFill>
                  <a:srgbClr val="003399"/>
                </a:solidFill>
              </a:rPr>
              <a:t>Характеристики, описывающие свойства текста:</a:t>
            </a:r>
          </a:p>
        </p:txBody>
      </p:sp>
      <p:graphicFrame>
        <p:nvGraphicFramePr>
          <p:cNvPr id="11268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358163"/>
              </p:ext>
            </p:extLst>
          </p:nvPr>
        </p:nvGraphicFramePr>
        <p:xfrm>
          <a:off x="435418" y="4653136"/>
          <a:ext cx="15779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" name="Equation" r:id="rId4" imgW="952200" imgH="241200" progId="Equation.DSMT4">
                  <p:embed/>
                </p:oleObj>
              </mc:Choice>
              <mc:Fallback>
                <p:oleObj name="Equation" r:id="rId4" imgW="952200" imgH="2412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18" y="4653136"/>
                        <a:ext cx="15779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789997"/>
              </p:ext>
            </p:extLst>
          </p:nvPr>
        </p:nvGraphicFramePr>
        <p:xfrm>
          <a:off x="2462655" y="4653136"/>
          <a:ext cx="17462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" name="Equation" r:id="rId6" imgW="1054080" imgH="241200" progId="Equation.DSMT4">
                  <p:embed/>
                </p:oleObj>
              </mc:Choice>
              <mc:Fallback>
                <p:oleObj name="Equation" r:id="rId6" imgW="1054080" imgH="2412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655" y="4653136"/>
                        <a:ext cx="17462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659134"/>
              </p:ext>
            </p:extLst>
          </p:nvPr>
        </p:nvGraphicFramePr>
        <p:xfrm>
          <a:off x="4681980" y="4653136"/>
          <a:ext cx="1600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5" name="Equation" r:id="rId8" imgW="965160" imgH="241200" progId="Equation.DSMT4">
                  <p:embed/>
                </p:oleObj>
              </mc:Choice>
              <mc:Fallback>
                <p:oleObj name="Equation" r:id="rId8" imgW="965160" imgH="2412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980" y="4653136"/>
                        <a:ext cx="16002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764386"/>
              </p:ext>
            </p:extLst>
          </p:nvPr>
        </p:nvGraphicFramePr>
        <p:xfrm>
          <a:off x="6842568" y="4653136"/>
          <a:ext cx="15779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" name="Equation" r:id="rId10" imgW="952200" imgH="241200" progId="Equation.DSMT4">
                  <p:embed/>
                </p:oleObj>
              </mc:Choice>
              <mc:Fallback>
                <p:oleObj name="Equation" r:id="rId10" imgW="952200" imgH="2412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568" y="4653136"/>
                        <a:ext cx="15779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017417"/>
              </p:ext>
            </p:extLst>
          </p:nvPr>
        </p:nvGraphicFramePr>
        <p:xfrm>
          <a:off x="3769136" y="3993951"/>
          <a:ext cx="16557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" name="Equation" r:id="rId12" imgW="876240" imgH="228600" progId="Equation.DSMT4">
                  <p:embed/>
                </p:oleObj>
              </mc:Choice>
              <mc:Fallback>
                <p:oleObj name="Equation" r:id="rId12" imgW="876240" imgH="2286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136" y="3993951"/>
                        <a:ext cx="16557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Объект 6"/>
          <p:cNvGraphicFramePr>
            <a:graphicFrameLocks noChangeAspect="1"/>
          </p:cNvGraphicFramePr>
          <p:nvPr/>
        </p:nvGraphicFramePr>
        <p:xfrm>
          <a:off x="3570288" y="1844675"/>
          <a:ext cx="173196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" name="Equation" r:id="rId14" imgW="761760" imgH="253800" progId="Equation.DSMT4">
                  <p:embed/>
                </p:oleObj>
              </mc:Choice>
              <mc:Fallback>
                <p:oleObj name="Equation" r:id="rId14" imgW="761760" imgH="2538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1844675"/>
                        <a:ext cx="1731962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290513" y="4005064"/>
            <a:ext cx="3306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400" dirty="0">
                <a:solidFill>
                  <a:srgbClr val="000099"/>
                </a:solidFill>
              </a:rPr>
              <a:t>Формула </a:t>
            </a:r>
            <a:r>
              <a:rPr lang="ru-RU" sz="2400" dirty="0" err="1">
                <a:solidFill>
                  <a:srgbClr val="000099"/>
                </a:solidFill>
              </a:rPr>
              <a:t>Стерджесса</a:t>
            </a:r>
            <a:r>
              <a:rPr lang="ru-RU" sz="2400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90513" y="2996952"/>
            <a:ext cx="8291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400" dirty="0" smtClean="0">
                <a:solidFill>
                  <a:srgbClr val="000099"/>
                </a:solidFill>
              </a:rPr>
              <a:t>Области значений разбиваются на </a:t>
            </a:r>
            <a:r>
              <a:rPr lang="en-US" sz="2400" dirty="0" smtClean="0">
                <a:solidFill>
                  <a:srgbClr val="000099"/>
                </a:solidFill>
              </a:rPr>
              <a:t>m </a:t>
            </a:r>
            <a:r>
              <a:rPr lang="ru-RU" sz="2400" dirty="0" smtClean="0">
                <a:solidFill>
                  <a:srgbClr val="000099"/>
                </a:solidFill>
              </a:rPr>
              <a:t>интервалов равной длины</a:t>
            </a:r>
            <a:endParaRPr lang="ru-RU" sz="2400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4"/>
              <p:cNvSpPr txBox="1">
                <a:spLocks noChangeArrowheads="1"/>
              </p:cNvSpPr>
              <p:nvPr/>
            </p:nvSpPr>
            <p:spPr bwMode="auto">
              <a:xfrm>
                <a:off x="290512" y="5445224"/>
                <a:ext cx="829151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l" eaLnBrk="1" hangingPunct="1"/>
                <a:r>
                  <a:rPr lang="ru-RU" sz="2400" dirty="0" smtClean="0">
                    <a:solidFill>
                      <a:srgbClr val="000099"/>
                    </a:solidFill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99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99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99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99"/>
                    </a:solidFill>
                  </a:rPr>
                  <a:t> - </a:t>
                </a:r>
                <a:r>
                  <a:rPr lang="ru-RU" sz="2400" dirty="0" smtClean="0">
                    <a:solidFill>
                      <a:srgbClr val="000099"/>
                    </a:solidFill>
                  </a:rPr>
                  <a:t>частота попадания значений величин </a:t>
                </a:r>
                <a:r>
                  <a:rPr lang="en-US" sz="2400" dirty="0" smtClean="0">
                    <a:solidFill>
                      <a:srgbClr val="000099"/>
                    </a:solidFill>
                  </a:rPr>
                  <a:t>P, S, N, V </a:t>
                </a:r>
                <a:r>
                  <a:rPr lang="ru-RU" sz="2400" dirty="0" smtClean="0">
                    <a:solidFill>
                      <a:srgbClr val="000099"/>
                    </a:solidFill>
                  </a:rPr>
                  <a:t>в </a:t>
                </a:r>
                <a:r>
                  <a:rPr lang="en-US" sz="2400" dirty="0" err="1" smtClean="0">
                    <a:solidFill>
                      <a:srgbClr val="000099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000099"/>
                    </a:solidFill>
                  </a:rPr>
                  <a:t>-</a:t>
                </a:r>
                <a:r>
                  <a:rPr lang="ru-RU" sz="2400" dirty="0" err="1" smtClean="0">
                    <a:solidFill>
                      <a:srgbClr val="000099"/>
                    </a:solidFill>
                  </a:rPr>
                  <a:t>ый</a:t>
                </a:r>
                <a:r>
                  <a:rPr lang="ru-RU" sz="2400" dirty="0" smtClean="0">
                    <a:solidFill>
                      <a:srgbClr val="000099"/>
                    </a:solidFill>
                  </a:rPr>
                  <a:t> интервал</a:t>
                </a:r>
                <a:endParaRPr lang="ru-RU" sz="24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512" y="5445224"/>
                <a:ext cx="8291513" cy="830997"/>
              </a:xfrm>
              <a:prstGeom prst="rect">
                <a:avLst/>
              </a:prstGeom>
              <a:blipFill rotWithShape="1">
                <a:blip r:embed="rId16"/>
                <a:stretch>
                  <a:fillRect l="-1176" t="-6569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0"/>
            <a:ext cx="6824663" cy="765175"/>
          </a:xfrm>
        </p:spPr>
        <p:txBody>
          <a:bodyPr/>
          <a:lstStyle/>
          <a:p>
            <a:r>
              <a:rPr lang="ru-RU" sz="2400" dirty="0" smtClean="0"/>
              <a:t>Модель набора документов 2</a:t>
            </a: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290513" y="1268413"/>
            <a:ext cx="8674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ru-RU" sz="2800">
                <a:solidFill>
                  <a:srgbClr val="003399"/>
                </a:solidFill>
              </a:rPr>
              <a:t>Характеристики, описывающие свойства разметки:</a:t>
            </a:r>
          </a:p>
        </p:txBody>
      </p:sp>
      <p:graphicFrame>
        <p:nvGraphicFramePr>
          <p:cNvPr id="12292" name="Объект 3"/>
          <p:cNvGraphicFramePr>
            <a:graphicFrameLocks noChangeAspect="1"/>
          </p:cNvGraphicFramePr>
          <p:nvPr/>
        </p:nvGraphicFramePr>
        <p:xfrm>
          <a:off x="2916238" y="4292600"/>
          <a:ext cx="32607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" name="Equation" r:id="rId3" imgW="1434960" imgH="241200" progId="Equation.DSMT4">
                  <p:embed/>
                </p:oleObj>
              </mc:Choice>
              <mc:Fallback>
                <p:oleObj name="Equation" r:id="rId3" imgW="1434960" imgH="2412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292600"/>
                        <a:ext cx="32607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Объект 6"/>
          <p:cNvGraphicFramePr>
            <a:graphicFrameLocks noChangeAspect="1"/>
          </p:cNvGraphicFramePr>
          <p:nvPr/>
        </p:nvGraphicFramePr>
        <p:xfrm>
          <a:off x="3203575" y="1844675"/>
          <a:ext cx="25701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4" name="Equation" r:id="rId5" imgW="1130040" imgH="253800" progId="Equation.DSMT4">
                  <p:embed/>
                </p:oleObj>
              </mc:Choice>
              <mc:Fallback>
                <p:oleObj name="Equation" r:id="rId5" imgW="1130040" imgH="2538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844675"/>
                        <a:ext cx="25701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Объект 8"/>
          <p:cNvGraphicFramePr>
            <a:graphicFrameLocks noChangeAspect="1"/>
          </p:cNvGraphicFramePr>
          <p:nvPr/>
        </p:nvGraphicFramePr>
        <p:xfrm>
          <a:off x="1258888" y="3429000"/>
          <a:ext cx="10477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5" name="Equation" r:id="rId7" imgW="672840" imgH="431640" progId="Equation.DSMT4">
                  <p:embed/>
                </p:oleObj>
              </mc:Choice>
              <mc:Fallback>
                <p:oleObj name="Equation" r:id="rId7" imgW="672840" imgH="431640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29000"/>
                        <a:ext cx="104775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Объект 9"/>
          <p:cNvGraphicFramePr>
            <a:graphicFrameLocks noChangeAspect="1"/>
          </p:cNvGraphicFramePr>
          <p:nvPr/>
        </p:nvGraphicFramePr>
        <p:xfrm>
          <a:off x="2627313" y="3429000"/>
          <a:ext cx="9890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6" name="Equation" r:id="rId9" imgW="634680" imgH="431640" progId="Equation.DSMT4">
                  <p:embed/>
                </p:oleObj>
              </mc:Choice>
              <mc:Fallback>
                <p:oleObj name="Equation" r:id="rId9" imgW="634680" imgH="43164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429000"/>
                        <a:ext cx="9890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Объект 10"/>
          <p:cNvGraphicFramePr>
            <a:graphicFrameLocks noChangeAspect="1"/>
          </p:cNvGraphicFramePr>
          <p:nvPr/>
        </p:nvGraphicFramePr>
        <p:xfrm>
          <a:off x="3995738" y="3429000"/>
          <a:ext cx="10683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7" name="Equation" r:id="rId11" imgW="685800" imgH="431640" progId="Equation.DSMT4">
                  <p:embed/>
                </p:oleObj>
              </mc:Choice>
              <mc:Fallback>
                <p:oleObj name="Equation" r:id="rId11" imgW="685800" imgH="431640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429000"/>
                        <a:ext cx="1068387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Объект 11"/>
          <p:cNvGraphicFramePr>
            <a:graphicFrameLocks noChangeAspect="1"/>
          </p:cNvGraphicFramePr>
          <p:nvPr/>
        </p:nvGraphicFramePr>
        <p:xfrm>
          <a:off x="5508625" y="3429000"/>
          <a:ext cx="96837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8" name="Equation" r:id="rId13" imgW="622080" imgH="431640" progId="Equation.DSMT4">
                  <p:embed/>
                </p:oleObj>
              </mc:Choice>
              <mc:Fallback>
                <p:oleObj name="Equation" r:id="rId13" imgW="622080" imgH="43164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429000"/>
                        <a:ext cx="96837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Объект 12"/>
          <p:cNvGraphicFramePr>
            <a:graphicFrameLocks noChangeAspect="1"/>
          </p:cNvGraphicFramePr>
          <p:nvPr/>
        </p:nvGraphicFramePr>
        <p:xfrm>
          <a:off x="6875463" y="3429000"/>
          <a:ext cx="10096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9" name="Equation" r:id="rId15" imgW="647640" imgH="431640" progId="Equation.DSMT4">
                  <p:embed/>
                </p:oleObj>
              </mc:Choice>
              <mc:Fallback>
                <p:oleObj name="Equation" r:id="rId15" imgW="647640" imgH="431640" progId="Equation.DSMT4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429000"/>
                        <a:ext cx="100965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Прямоугольник 13"/>
          <p:cNvSpPr>
            <a:spLocks noChangeArrowheads="1"/>
          </p:cNvSpPr>
          <p:nvPr/>
        </p:nvSpPr>
        <p:spPr bwMode="auto">
          <a:xfrm>
            <a:off x="306388" y="2849563"/>
            <a:ext cx="86582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ru-RU" sz="2400">
                <a:solidFill>
                  <a:srgbClr val="000099"/>
                </a:solidFill>
              </a:rPr>
              <a:t>Количество тэгов различных классов в наборе документов: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12300" name="Прямоугольник 17"/>
          <p:cNvSpPr>
            <a:spLocks noChangeArrowheads="1"/>
          </p:cNvSpPr>
          <p:nvPr/>
        </p:nvSpPr>
        <p:spPr bwMode="auto">
          <a:xfrm>
            <a:off x="263525" y="4948238"/>
            <a:ext cx="43275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ru-RU" sz="2400">
                <a:solidFill>
                  <a:srgbClr val="000099"/>
                </a:solidFill>
              </a:rPr>
              <a:t>Модель набора документов:</a:t>
            </a:r>
            <a:endParaRPr lang="en-US" sz="2400">
              <a:solidFill>
                <a:srgbClr val="000099"/>
              </a:solidFill>
            </a:endParaRPr>
          </a:p>
        </p:txBody>
      </p:sp>
      <p:graphicFrame>
        <p:nvGraphicFramePr>
          <p:cNvPr id="12301" name="Объект 14"/>
          <p:cNvGraphicFramePr>
            <a:graphicFrameLocks noChangeAspect="1"/>
          </p:cNvGraphicFramePr>
          <p:nvPr/>
        </p:nvGraphicFramePr>
        <p:xfrm>
          <a:off x="2795588" y="5532438"/>
          <a:ext cx="36639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0" name="Equation" r:id="rId17" imgW="1612800" imgH="228600" progId="Equation.DSMT4">
                  <p:embed/>
                </p:oleObj>
              </mc:Choice>
              <mc:Fallback>
                <p:oleObj name="Equation" r:id="rId17" imgW="1612800" imgH="228600" progId="Equation.DSMT4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5532438"/>
                        <a:ext cx="36639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6780213" cy="546100"/>
          </a:xfrm>
        </p:spPr>
        <p:txBody>
          <a:bodyPr/>
          <a:lstStyle/>
          <a:p>
            <a:r>
              <a:rPr lang="ru-RU" sz="2400" dirty="0"/>
              <a:t>Принципы оперативного </a:t>
            </a:r>
            <a:r>
              <a:rPr lang="ru-RU" sz="2400" dirty="0" smtClean="0"/>
              <a:t>детектирования 1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6346825" cy="1656184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bg1"/>
              </a:buClr>
              <a:buNone/>
              <a:defRPr/>
            </a:pPr>
            <a:r>
              <a:rPr lang="ru-RU" sz="2400" dirty="0" smtClean="0"/>
              <a:t>Методы бинарной классификации</a:t>
            </a: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sz="2400" dirty="0" smtClean="0"/>
              <a:t>SVM</a:t>
            </a:r>
            <a:endParaRPr lang="ru-RU" sz="2400" dirty="0" smtClean="0"/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ru-RU" sz="2400" dirty="0" smtClean="0"/>
              <a:t>Логистическая регрессия</a:t>
            </a: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Н</a:t>
            </a:r>
            <a:r>
              <a:rPr lang="ru-RU" sz="2400" dirty="0" smtClean="0"/>
              <a:t>аивный байесовский классификатор</a:t>
            </a:r>
          </a:p>
          <a:p>
            <a:pPr marL="0" indent="0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3154363"/>
            <a:ext cx="43053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3850" y="1588"/>
            <a:ext cx="6778625" cy="750887"/>
          </a:xfrm>
        </p:spPr>
        <p:txBody>
          <a:bodyPr/>
          <a:lstStyle/>
          <a:p>
            <a:r>
              <a:rPr lang="ru-RU" sz="2400" dirty="0" smtClean="0"/>
              <a:t>Принципы оперативного детектирования 2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35200"/>
            <a:ext cx="49926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323850" y="1412875"/>
            <a:ext cx="7754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400" dirty="0">
                <a:solidFill>
                  <a:srgbClr val="000099"/>
                </a:solidFill>
              </a:rPr>
              <a:t>Распределение значений параметров </a:t>
            </a:r>
            <a:r>
              <a:rPr lang="en-US" sz="2400" dirty="0">
                <a:solidFill>
                  <a:srgbClr val="000099"/>
                </a:solidFill>
              </a:rPr>
              <a:t>N </a:t>
            </a:r>
            <a:r>
              <a:rPr lang="ru-RU" sz="2400" dirty="0">
                <a:solidFill>
                  <a:srgbClr val="000099"/>
                </a:solidFill>
              </a:rPr>
              <a:t>и </a:t>
            </a:r>
            <a:r>
              <a:rPr lang="en-US" sz="2400" dirty="0">
                <a:solidFill>
                  <a:srgbClr val="000099"/>
                </a:solidFill>
              </a:rPr>
              <a:t>P</a:t>
            </a:r>
            <a:r>
              <a:rPr lang="ru-RU" sz="2400" dirty="0">
                <a:solidFill>
                  <a:srgbClr val="000099"/>
                </a:solidFill>
              </a:rPr>
              <a:t> для </a:t>
            </a:r>
            <a:r>
              <a:rPr lang="en-US" sz="2400" dirty="0">
                <a:solidFill>
                  <a:srgbClr val="000099"/>
                </a:solidFill>
              </a:rPr>
              <a:t>kp.ru</a:t>
            </a:r>
            <a:endParaRPr lang="ru-RU" sz="2400" dirty="0">
              <a:solidFill>
                <a:srgbClr val="000099"/>
              </a:solidFill>
            </a:endParaRPr>
          </a:p>
        </p:txBody>
      </p:sp>
      <p:cxnSp>
        <p:nvCxnSpPr>
          <p:cNvPr id="14341" name="Прямая со стрелкой 6"/>
          <p:cNvCxnSpPr>
            <a:cxnSpLocks noChangeShapeType="1"/>
          </p:cNvCxnSpPr>
          <p:nvPr/>
        </p:nvCxnSpPr>
        <p:spPr bwMode="auto">
          <a:xfrm flipH="1" flipV="1">
            <a:off x="5148263" y="2636838"/>
            <a:ext cx="1295400" cy="360362"/>
          </a:xfrm>
          <a:prstGeom prst="straightConnector1">
            <a:avLst/>
          </a:prstGeom>
          <a:noFill/>
          <a:ln w="1270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6434138" y="2884488"/>
            <a:ext cx="270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800">
                <a:solidFill>
                  <a:srgbClr val="FF0000"/>
                </a:solidFill>
              </a:rPr>
              <a:t>подозрительные статьи</a:t>
            </a:r>
          </a:p>
        </p:txBody>
      </p:sp>
      <p:cxnSp>
        <p:nvCxnSpPr>
          <p:cNvPr id="14343" name="Прямая со стрелкой 10"/>
          <p:cNvCxnSpPr>
            <a:cxnSpLocks noChangeShapeType="1"/>
            <a:stCxn id="14342" idx="1"/>
          </p:cNvCxnSpPr>
          <p:nvPr/>
        </p:nvCxnSpPr>
        <p:spPr bwMode="auto">
          <a:xfrm flipH="1" flipV="1">
            <a:off x="3995738" y="2884488"/>
            <a:ext cx="2438400" cy="184150"/>
          </a:xfrm>
          <a:prstGeom prst="straightConnector1">
            <a:avLst/>
          </a:prstGeom>
          <a:noFill/>
          <a:ln w="1270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Прямая со стрелкой 13"/>
          <p:cNvCxnSpPr>
            <a:cxnSpLocks noChangeShapeType="1"/>
          </p:cNvCxnSpPr>
          <p:nvPr/>
        </p:nvCxnSpPr>
        <p:spPr bwMode="auto">
          <a:xfrm flipH="1">
            <a:off x="5435600" y="3254375"/>
            <a:ext cx="1008063" cy="174625"/>
          </a:xfrm>
          <a:prstGeom prst="straightConnector1">
            <a:avLst/>
          </a:prstGeom>
          <a:noFill/>
          <a:ln w="1270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27025" y="0"/>
            <a:ext cx="6778625" cy="836613"/>
          </a:xfrm>
        </p:spPr>
        <p:txBody>
          <a:bodyPr/>
          <a:lstStyle/>
          <a:p>
            <a:r>
              <a:rPr lang="ru-RU" sz="2400" smtClean="0"/>
              <a:t>Измененная модель документа</a:t>
            </a:r>
          </a:p>
        </p:txBody>
      </p:sp>
      <p:graphicFrame>
        <p:nvGraphicFramePr>
          <p:cNvPr id="15363" name="Объект 4"/>
          <p:cNvGraphicFramePr>
            <a:graphicFrameLocks noChangeAspect="1"/>
          </p:cNvGraphicFramePr>
          <p:nvPr/>
        </p:nvGraphicFramePr>
        <p:xfrm>
          <a:off x="2105025" y="3851275"/>
          <a:ext cx="22018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7" name="Equation" r:id="rId3" imgW="1396800" imgH="228600" progId="Equation.DSMT4">
                  <p:embed/>
                </p:oleObj>
              </mc:Choice>
              <mc:Fallback>
                <p:oleObj name="Equation" r:id="rId3" imgW="1396800" imgH="2286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3851275"/>
                        <a:ext cx="22018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Объект 6"/>
          <p:cNvGraphicFramePr>
            <a:graphicFrameLocks noChangeAspect="1"/>
          </p:cNvGraphicFramePr>
          <p:nvPr/>
        </p:nvGraphicFramePr>
        <p:xfrm>
          <a:off x="804863" y="4953000"/>
          <a:ext cx="1008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8" name="Equation" r:id="rId5" imgW="711000" imgH="253800" progId="Equation.DSMT4">
                  <p:embed/>
                </p:oleObj>
              </mc:Choice>
              <mc:Fallback>
                <p:oleObj name="Equation" r:id="rId5" imgW="711000" imgH="2538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4953000"/>
                        <a:ext cx="1008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290513" y="1268413"/>
            <a:ext cx="82915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ru-RU" sz="2800">
                <a:solidFill>
                  <a:srgbClr val="003399"/>
                </a:solidFill>
              </a:rPr>
              <a:t>Требования к векторам: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79438" y="1863725"/>
            <a:ext cx="773747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ru-RU" sz="2400">
                <a:solidFill>
                  <a:srgbClr val="000099"/>
                </a:solidFill>
              </a:rPr>
              <a:t>небольшая размерность</a:t>
            </a:r>
            <a:endParaRPr lang="en-US" sz="1600">
              <a:solidFill>
                <a:srgbClr val="000099"/>
              </a:solidFill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ru-RU" sz="2400">
                <a:solidFill>
                  <a:srgbClr val="000099"/>
                </a:solidFill>
              </a:rPr>
              <a:t>отсутствие бесполезных векторов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684213" y="3735388"/>
            <a:ext cx="14208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ru-RU" sz="2800">
                <a:solidFill>
                  <a:srgbClr val="003399"/>
                </a:solidFill>
              </a:rPr>
              <a:t>Тэги:</a:t>
            </a:r>
          </a:p>
        </p:txBody>
      </p:sp>
      <p:sp>
        <p:nvSpPr>
          <p:cNvPr id="15368" name="Прямоугольник 10"/>
          <p:cNvSpPr>
            <a:spLocks noChangeArrowheads="1"/>
          </p:cNvSpPr>
          <p:nvPr/>
        </p:nvSpPr>
        <p:spPr bwMode="auto">
          <a:xfrm>
            <a:off x="684213" y="4437063"/>
            <a:ext cx="53816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ru-RU" sz="2800">
                <a:solidFill>
                  <a:srgbClr val="003399"/>
                </a:solidFill>
              </a:rPr>
              <a:t>Остальные параметры:</a:t>
            </a:r>
          </a:p>
        </p:txBody>
      </p:sp>
      <p:graphicFrame>
        <p:nvGraphicFramePr>
          <p:cNvPr id="15369" name="Объект 11"/>
          <p:cNvGraphicFramePr>
            <a:graphicFrameLocks noChangeAspect="1"/>
          </p:cNvGraphicFramePr>
          <p:nvPr/>
        </p:nvGraphicFramePr>
        <p:xfrm>
          <a:off x="2171700" y="4953000"/>
          <a:ext cx="11890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9" name="Equation" r:id="rId7" imgW="736560" imgH="253800" progId="Equation.DSMT4">
                  <p:embed/>
                </p:oleObj>
              </mc:Choice>
              <mc:Fallback>
                <p:oleObj name="Equation" r:id="rId7" imgW="736560" imgH="25380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953000"/>
                        <a:ext cx="11890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Объект 12"/>
          <p:cNvGraphicFramePr>
            <a:graphicFrameLocks noChangeAspect="1"/>
          </p:cNvGraphicFramePr>
          <p:nvPr/>
        </p:nvGraphicFramePr>
        <p:xfrm>
          <a:off x="3851275" y="4953000"/>
          <a:ext cx="1168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0" name="Equation" r:id="rId9" imgW="723600" imgH="253800" progId="Equation.DSMT4">
                  <p:embed/>
                </p:oleObj>
              </mc:Choice>
              <mc:Fallback>
                <p:oleObj name="Equation" r:id="rId9" imgW="723600" imgH="253800" progId="Equation.DSMT4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953000"/>
                        <a:ext cx="11684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Объект 13"/>
          <p:cNvGraphicFramePr>
            <a:graphicFrameLocks noChangeAspect="1"/>
          </p:cNvGraphicFramePr>
          <p:nvPr/>
        </p:nvGraphicFramePr>
        <p:xfrm>
          <a:off x="811213" y="5445125"/>
          <a:ext cx="11668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1" name="Equation" r:id="rId11" imgW="723600" imgH="253800" progId="Equation.DSMT4">
                  <p:embed/>
                </p:oleObj>
              </mc:Choice>
              <mc:Fallback>
                <p:oleObj name="Equation" r:id="rId11" imgW="723600" imgH="253800" progId="Equation.DSMT4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5445125"/>
                        <a:ext cx="11668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Объект 14"/>
          <p:cNvGraphicFramePr>
            <a:graphicFrameLocks noChangeAspect="1"/>
          </p:cNvGraphicFramePr>
          <p:nvPr/>
        </p:nvGraphicFramePr>
        <p:xfrm>
          <a:off x="2227263" y="5445125"/>
          <a:ext cx="11477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2" name="Equation" r:id="rId13" imgW="711000" imgH="253800" progId="Equation.DSMT4">
                  <p:embed/>
                </p:oleObj>
              </mc:Choice>
              <mc:Fallback>
                <p:oleObj name="Equation" r:id="rId13" imgW="711000" imgH="253800" progId="Equation.DSMT4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5445125"/>
                        <a:ext cx="11477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Объект 15"/>
          <p:cNvGraphicFramePr>
            <a:graphicFrameLocks noChangeAspect="1"/>
          </p:cNvGraphicFramePr>
          <p:nvPr/>
        </p:nvGraphicFramePr>
        <p:xfrm>
          <a:off x="3868738" y="5445125"/>
          <a:ext cx="12287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" name="Equation" r:id="rId15" imgW="761760" imgH="253800" progId="Equation.DSMT4">
                  <p:embed/>
                </p:oleObj>
              </mc:Choice>
              <mc:Fallback>
                <p:oleObj name="Equation" r:id="rId15" imgW="761760" imgH="253800" progId="Equation.DSMT4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5445125"/>
                        <a:ext cx="12287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146050"/>
            <a:ext cx="6780212" cy="546100"/>
          </a:xfrm>
        </p:spPr>
        <p:txBody>
          <a:bodyPr/>
          <a:lstStyle/>
          <a:p>
            <a:r>
              <a:rPr lang="ru-RU" sz="2400" smtClean="0"/>
              <a:t>Основные требования к методу кластеризации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2766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ru-RU" sz="2400" smtClean="0"/>
              <a:t>Небольшое количество кластеров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endParaRPr lang="ru-RU" sz="2400" smtClean="0"/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ru-RU" sz="2400" smtClean="0"/>
              <a:t>Гиперсферическая форма кластеров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endParaRPr lang="ru-RU" sz="2400" smtClean="0"/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ru-RU" sz="2400" smtClean="0"/>
              <a:t>Высокая плотность кластеров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endParaRPr lang="ru-RU" sz="2400" smtClean="0"/>
          </a:p>
          <a:p>
            <a:pPr>
              <a:lnSpc>
                <a:spcPct val="90000"/>
              </a:lnSpc>
              <a:buClr>
                <a:schemeClr val="bg1"/>
              </a:buClr>
            </a:pP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smtClean="0"/>
              <a:t>Методы кластеризации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91513" cy="3240088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  <a:buSzTx/>
            </a:pPr>
            <a:r>
              <a:rPr lang="ru-RU" dirty="0" smtClean="0"/>
              <a:t>Итерационные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Метод </a:t>
            </a:r>
            <a:r>
              <a:rPr lang="en-US" dirty="0" smtClean="0"/>
              <a:t>k</a:t>
            </a:r>
            <a:r>
              <a:rPr lang="ru-RU" dirty="0" smtClean="0"/>
              <a:t>-средних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EM-</a:t>
            </a:r>
            <a:r>
              <a:rPr lang="ru-RU" sz="2800" dirty="0" smtClean="0"/>
              <a:t>алгоритм</a:t>
            </a:r>
            <a:endParaRPr lang="ru-RU" dirty="0" smtClean="0"/>
          </a:p>
          <a:p>
            <a:pPr>
              <a:lnSpc>
                <a:spcPct val="90000"/>
              </a:lnSpc>
              <a:buClr>
                <a:schemeClr val="bg1"/>
              </a:buClr>
              <a:buSzTx/>
            </a:pPr>
            <a:r>
              <a:rPr lang="ru-RU" dirty="0" smtClean="0"/>
              <a:t>Иерархические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ru-RU" dirty="0" smtClean="0"/>
              <a:t>Метод одиночной связи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Метод полной связи</a:t>
            </a:r>
          </a:p>
          <a:p>
            <a:pPr lvl="1">
              <a:lnSpc>
                <a:spcPct val="90000"/>
              </a:lnSpc>
            </a:pPr>
            <a:r>
              <a:rPr lang="ru-RU" b="1" dirty="0" smtClean="0"/>
              <a:t>Метод средней связи</a:t>
            </a:r>
          </a:p>
        </p:txBody>
      </p:sp>
      <p:graphicFrame>
        <p:nvGraphicFramePr>
          <p:cNvPr id="17412" name="Объект 1"/>
          <p:cNvGraphicFramePr>
            <a:graphicFrameLocks noChangeAspect="1"/>
          </p:cNvGraphicFramePr>
          <p:nvPr/>
        </p:nvGraphicFramePr>
        <p:xfrm>
          <a:off x="1155700" y="5229225"/>
          <a:ext cx="522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4" imgW="2298600" imgH="228600" progId="Equation.DSMT4">
                  <p:embed/>
                </p:oleObj>
              </mc:Choice>
              <mc:Fallback>
                <p:oleObj name="Equation" r:id="rId4" imgW="2298600" imgH="2286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5229225"/>
                        <a:ext cx="52260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dirty="0" smtClean="0"/>
              <a:t>Предложенный алгоритм кластеризации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91513" cy="2160588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Clr>
                <a:schemeClr val="bg1"/>
              </a:buClr>
              <a:buSzTx/>
              <a:buFont typeface="Tahoma" pitchFamily="34" charset="0"/>
              <a:buAutoNum type="arabicPeriod"/>
            </a:pPr>
            <a:r>
              <a:rPr lang="ru-RU" sz="2000" dirty="0" smtClean="0"/>
              <a:t>Выбрать из множества документов </a:t>
            </a:r>
            <a:r>
              <a:rPr lang="en-US" sz="2000" dirty="0" smtClean="0"/>
              <a:t>n </a:t>
            </a:r>
            <a:r>
              <a:rPr lang="ru-RU" sz="2000" dirty="0" smtClean="0"/>
              <a:t>элементов</a:t>
            </a:r>
            <a:endParaRPr lang="en-US" sz="2000" dirty="0" smtClean="0"/>
          </a:p>
          <a:p>
            <a:pPr marL="514350" indent="-514350">
              <a:lnSpc>
                <a:spcPct val="90000"/>
              </a:lnSpc>
              <a:buClr>
                <a:schemeClr val="bg1"/>
              </a:buClr>
              <a:buSzTx/>
              <a:buFont typeface="Tahoma" pitchFamily="34" charset="0"/>
              <a:buAutoNum type="arabicPeriod"/>
            </a:pPr>
            <a:r>
              <a:rPr lang="ru-RU" sz="2000" dirty="0" smtClean="0"/>
              <a:t>Произвести кластеризацию методом средней связи</a:t>
            </a:r>
          </a:p>
          <a:p>
            <a:pPr marL="514350" indent="-514350">
              <a:lnSpc>
                <a:spcPct val="90000"/>
              </a:lnSpc>
              <a:buClr>
                <a:schemeClr val="bg1"/>
              </a:buClr>
              <a:buSzTx/>
              <a:buFont typeface="Tahoma" pitchFamily="34" charset="0"/>
              <a:buAutoNum type="arabicPeriod"/>
            </a:pPr>
            <a:r>
              <a:rPr lang="ru-RU" sz="2000" dirty="0" smtClean="0"/>
              <a:t>Найти </a:t>
            </a:r>
            <a:r>
              <a:rPr lang="ru-RU" sz="2000" dirty="0" err="1" smtClean="0"/>
              <a:t>центроиды</a:t>
            </a:r>
            <a:r>
              <a:rPr lang="ru-RU" sz="2000" dirty="0" smtClean="0"/>
              <a:t> полученных </a:t>
            </a:r>
            <a:r>
              <a:rPr lang="en-US" sz="2000" dirty="0" smtClean="0"/>
              <a:t>k </a:t>
            </a:r>
            <a:r>
              <a:rPr lang="ru-RU" sz="2000" dirty="0" smtClean="0"/>
              <a:t>кластеров</a:t>
            </a:r>
          </a:p>
          <a:p>
            <a:pPr marL="514350" indent="-514350">
              <a:lnSpc>
                <a:spcPct val="90000"/>
              </a:lnSpc>
              <a:buClr>
                <a:schemeClr val="bg1"/>
              </a:buClr>
              <a:buSzTx/>
              <a:buFont typeface="Tahoma" pitchFamily="34" charset="0"/>
              <a:buAutoNum type="arabicPeriod"/>
            </a:pPr>
            <a:r>
              <a:rPr lang="ru-RU" sz="2000" dirty="0" smtClean="0"/>
              <a:t>Поместить </a:t>
            </a:r>
            <a:r>
              <a:rPr lang="ru-RU" sz="2000" dirty="0" err="1" smtClean="0"/>
              <a:t>центроиды</a:t>
            </a:r>
            <a:r>
              <a:rPr lang="ru-RU" sz="2000" dirty="0" smtClean="0"/>
              <a:t> в множество элементов</a:t>
            </a:r>
          </a:p>
          <a:p>
            <a:pPr marL="514350" indent="-514350">
              <a:lnSpc>
                <a:spcPct val="90000"/>
              </a:lnSpc>
              <a:buClr>
                <a:schemeClr val="bg1"/>
              </a:buClr>
              <a:buSzTx/>
              <a:buFont typeface="Tahoma" pitchFamily="34" charset="0"/>
              <a:buAutoNum type="arabicPeriod"/>
            </a:pPr>
            <a:r>
              <a:rPr lang="ru-RU" sz="2000" dirty="0" smtClean="0"/>
              <a:t>Повторять пункты 1-4 до достижения нужного числа элементов</a:t>
            </a:r>
          </a:p>
          <a:p>
            <a:pPr marL="514350" indent="-514350">
              <a:lnSpc>
                <a:spcPct val="90000"/>
              </a:lnSpc>
              <a:buClr>
                <a:schemeClr val="bg1"/>
              </a:buClr>
              <a:buSzTx/>
              <a:buFont typeface="Tahoma" pitchFamily="34" charset="0"/>
              <a:buAutoNum type="arabicPeriod"/>
            </a:pPr>
            <a:r>
              <a:rPr lang="ru-RU" sz="2000" dirty="0" smtClean="0"/>
              <a:t>Определить принадлежность исходных элементов кластерам</a:t>
            </a:r>
          </a:p>
        </p:txBody>
      </p:sp>
      <p:graphicFrame>
        <p:nvGraphicFramePr>
          <p:cNvPr id="18436" name="Объект 1"/>
          <p:cNvGraphicFramePr>
            <a:graphicFrameLocks noChangeAspect="1"/>
          </p:cNvGraphicFramePr>
          <p:nvPr/>
        </p:nvGraphicFramePr>
        <p:xfrm>
          <a:off x="1403350" y="3789363"/>
          <a:ext cx="6121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4" imgW="2692080" imgH="393480" progId="Equation.DSMT4">
                  <p:embed/>
                </p:oleObj>
              </mc:Choice>
              <mc:Fallback>
                <p:oleObj name="Equation" r:id="rId4" imgW="2692080" imgH="39348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789363"/>
                        <a:ext cx="61214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4"/>
          <p:cNvSpPr txBox="1">
            <a:spLocks noChangeArrowheads="1"/>
          </p:cNvSpPr>
          <p:nvPr/>
        </p:nvSpPr>
        <p:spPr bwMode="auto">
          <a:xfrm>
            <a:off x="595313" y="5229225"/>
            <a:ext cx="79930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None/>
            </a:pPr>
            <a:r>
              <a:rPr lang="ru-RU" sz="2400">
                <a:solidFill>
                  <a:srgbClr val="003399"/>
                </a:solidFill>
              </a:rPr>
              <a:t>Максимальное быстродействие достигается при </a:t>
            </a:r>
            <a:r>
              <a:rPr lang="en-US" sz="2400">
                <a:solidFill>
                  <a:srgbClr val="003399"/>
                </a:solidFill>
              </a:rPr>
              <a:t>n=2*k</a:t>
            </a:r>
            <a:endParaRPr lang="ru-RU" sz="240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smtClean="0"/>
              <a:t>Ограничивающие поверхности</a:t>
            </a:r>
          </a:p>
        </p:txBody>
      </p:sp>
      <p:pic>
        <p:nvPicPr>
          <p:cNvPr id="19459" name="Picture 2" descr="D:\Работа\Интелтек\Статья\Рисунки для статьи\Кластеризация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426561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460375" y="1508125"/>
            <a:ext cx="5407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>
                <a:solidFill>
                  <a:srgbClr val="000099"/>
                </a:solidFill>
              </a:rPr>
              <a:t>гиперпараллелепипеды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>
                <a:solidFill>
                  <a:srgbClr val="000099"/>
                </a:solidFill>
              </a:rPr>
              <a:t>гиперэллипсоиды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>
                <a:solidFill>
                  <a:srgbClr val="000099"/>
                </a:solidFill>
              </a:rPr>
              <a:t>гиперсферы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smtClean="0"/>
              <a:t>Отложенный детектор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300038" y="1136650"/>
            <a:ext cx="8521700" cy="7080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mtClean="0"/>
              <a:t>Анализ сходства тестовой и эталонной выборок</a:t>
            </a:r>
          </a:p>
        </p:txBody>
      </p:sp>
      <p:pic>
        <p:nvPicPr>
          <p:cNvPr id="20484" name="Picture 2" descr="D:\Работа\Интелтек\Статья\Рисунки для статьи\Гистограмма-корректн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44763"/>
            <a:ext cx="29718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D:\Работа\Интелтек\Статья\Рисунки для статьи\Гистограмма-этал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544763"/>
            <a:ext cx="289401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D:\Работа\Интелтек\Статья\Рисунки для статьи\Гистограмма-некорректна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2544763"/>
            <a:ext cx="29273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655638" y="4957763"/>
            <a:ext cx="191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800" dirty="0">
                <a:solidFill>
                  <a:srgbClr val="000099"/>
                </a:solidFill>
              </a:rPr>
              <a:t>Эталонная </a:t>
            </a:r>
            <a:r>
              <a:rPr lang="en-US" sz="1800" dirty="0">
                <a:solidFill>
                  <a:srgbClr val="000099"/>
                </a:solidFill>
              </a:rPr>
              <a:t>(lenta.ru)</a:t>
            </a: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3276600" y="4957763"/>
            <a:ext cx="266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800">
                <a:solidFill>
                  <a:srgbClr val="000099"/>
                </a:solidFill>
              </a:rPr>
              <a:t>Тестовая (корректные данные</a:t>
            </a:r>
            <a:r>
              <a:rPr lang="en-US" sz="1800">
                <a:solidFill>
                  <a:srgbClr val="000099"/>
                </a:solidFill>
              </a:rPr>
              <a:t> - lenta.ru</a:t>
            </a:r>
            <a:r>
              <a:rPr lang="ru-RU" sz="1800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6030913" y="4978400"/>
            <a:ext cx="2795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800">
                <a:solidFill>
                  <a:srgbClr val="000099"/>
                </a:solidFill>
              </a:rPr>
              <a:t>Тестовая (некорректные данные</a:t>
            </a:r>
            <a:r>
              <a:rPr lang="en-US" sz="1800">
                <a:solidFill>
                  <a:srgbClr val="000099"/>
                </a:solidFill>
              </a:rPr>
              <a:t> – cnews.ru</a:t>
            </a:r>
            <a:r>
              <a:rPr lang="ru-RU" sz="1800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468313" y="1927225"/>
            <a:ext cx="5472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400">
                <a:solidFill>
                  <a:srgbClr val="000099"/>
                </a:solidFill>
              </a:rPr>
              <a:t>3 выборки случайной величины </a:t>
            </a:r>
            <a:r>
              <a:rPr lang="en-US" sz="2400">
                <a:solidFill>
                  <a:srgbClr val="000099"/>
                </a:solidFill>
              </a:rPr>
              <a:t>S:</a:t>
            </a:r>
            <a:endParaRPr lang="ru-RU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231955" cy="908720"/>
          </a:xfrm>
          <a:noFill/>
        </p:spPr>
        <p:txBody>
          <a:bodyPr/>
          <a:lstStyle/>
          <a:p>
            <a:r>
              <a:rPr lang="ru-RU" sz="2400" dirty="0" smtClean="0">
                <a:solidFill>
                  <a:srgbClr val="FFCC66"/>
                </a:solidFill>
              </a:rPr>
              <a:t>Тема доклада</a:t>
            </a:r>
            <a:endParaRPr lang="en-US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590800"/>
            <a:ext cx="8569325" cy="2514600"/>
          </a:xfrm>
        </p:spPr>
        <p:txBody>
          <a:bodyPr/>
          <a:lstStyle/>
          <a:p>
            <a:pPr algn="ctr">
              <a:lnSpc>
                <a:spcPct val="125000"/>
              </a:lnSpc>
              <a:buFont typeface="Wingdings" pitchFamily="2" charset="2"/>
              <a:buNone/>
            </a:pPr>
            <a:r>
              <a:rPr lang="ru-RU" sz="3200" dirty="0" smtClean="0"/>
              <a:t>Метод обнаружения изменений структуры веб-сайтов в системе сбора новостной информации</a:t>
            </a: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smtClean="0"/>
              <a:t>Оценивание сходства выборок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dirty="0" smtClean="0"/>
              <a:t>Расстояние </a:t>
            </a:r>
            <a:r>
              <a:rPr lang="ru-RU" dirty="0" err="1" smtClean="0"/>
              <a:t>Кульбака-Лейблера</a:t>
            </a:r>
            <a:r>
              <a:rPr lang="ru-RU" dirty="0" smtClean="0"/>
              <a:t> (</a:t>
            </a:r>
            <a:r>
              <a:rPr lang="en-US" dirty="0" smtClean="0"/>
              <a:t>KLIC</a:t>
            </a:r>
            <a:r>
              <a:rPr lang="ru-RU" dirty="0" smtClean="0"/>
              <a:t>)</a:t>
            </a:r>
          </a:p>
        </p:txBody>
      </p:sp>
      <p:graphicFrame>
        <p:nvGraphicFramePr>
          <p:cNvPr id="21508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292662"/>
              </p:ext>
            </p:extLst>
          </p:nvPr>
        </p:nvGraphicFramePr>
        <p:xfrm>
          <a:off x="2483768" y="1700808"/>
          <a:ext cx="3037706" cy="78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4" imgW="1815840" imgH="419040" progId="Equation.DSMT4">
                  <p:embed/>
                </p:oleObj>
              </mc:Choice>
              <mc:Fallback>
                <p:oleObj name="Equation" r:id="rId4" imgW="1815840" imgH="41904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700808"/>
                        <a:ext cx="3037706" cy="785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3928795"/>
                  </p:ext>
                </p:extLst>
              </p:nvPr>
            </p:nvGraphicFramePr>
            <p:xfrm>
              <a:off x="2051720" y="4221088"/>
              <a:ext cx="5040561" cy="21195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2288"/>
                    <a:gridCol w="768086"/>
                    <a:gridCol w="1680187"/>
                  </a:tblGrid>
                  <a:tr h="2747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solidFill>
                                <a:srgbClr val="000099"/>
                              </a:solidFill>
                            </a:rPr>
                            <a:t>Статистический</a:t>
                          </a:r>
                          <a:r>
                            <a:rPr lang="ru-RU" sz="1600" baseline="0" dirty="0" smtClean="0">
                              <a:solidFill>
                                <a:srgbClr val="000099"/>
                              </a:solidFill>
                            </a:rPr>
                            <a:t> ряд</a:t>
                          </a:r>
                          <a:endParaRPr lang="ru-RU" sz="16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0099"/>
                              </a:solidFill>
                            </a:rPr>
                            <a:t>KLIC</a:t>
                          </a:r>
                          <a:endParaRPr lang="ru-RU" sz="16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solidFill>
                                <a:srgbClr val="000099"/>
                              </a:solidFill>
                            </a:rPr>
                            <a:t>Критерий</a:t>
                          </a:r>
                          <a:endParaRPr lang="ru-RU" sz="16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292479">
                    <a:tc>
                      <a:txBody>
                        <a:bodyPr/>
                        <a:lstStyle/>
                        <a:p>
                          <a:endParaRPr lang="ru-RU" sz="1600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108333" r="-99791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600" i="0" kern="120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1600" i="0" kern="120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K</m:t>
                                    </m:r>
                                    <m:sSub>
                                      <m:sSubPr>
                                        <m:ctrlPr>
                                          <a:rPr lang="ru-RU" sz="1600" i="1" kern="120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i="0" kern="120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i="0" kern="120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P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ru-RU" sz="1600" i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P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i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293767">
                    <a:tc>
                      <a:txBody>
                        <a:bodyPr/>
                        <a:lstStyle/>
                        <a:p>
                          <a:endParaRPr lang="ru-RU" sz="1600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208333" r="-99791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600" i="0" kern="120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1600" i="0" kern="120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K</m:t>
                                    </m:r>
                                    <m:sSub>
                                      <m:sSubPr>
                                        <m:ctrlPr>
                                          <a:rPr lang="ru-RU" sz="1600" i="1" kern="120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i="0" kern="120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kern="1200" smtClean="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ru-RU" sz="1600" i="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i="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292813">
                    <a:tc>
                      <a:txBody>
                        <a:bodyPr/>
                        <a:lstStyle/>
                        <a:p>
                          <a:endParaRPr lang="ru-RU" sz="1600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308333" r="-99791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600" i="0" kern="120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1600" i="0" kern="120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K</m:t>
                                    </m:r>
                                    <m:sSub>
                                      <m:sSubPr>
                                        <m:ctrlPr>
                                          <a:rPr lang="ru-RU" sz="1600" i="1" kern="120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i="0" kern="120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kern="1200" smtClean="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ru-RU" sz="1600" i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i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293529">
                    <a:tc>
                      <a:txBody>
                        <a:bodyPr/>
                        <a:lstStyle/>
                        <a:p>
                          <a:endParaRPr lang="ru-RU" sz="1600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408333" r="-9979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600" i="0" kern="120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1600" i="0" kern="120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K</m:t>
                                    </m:r>
                                    <m:sSub>
                                      <m:sSubPr>
                                        <m:ctrlPr>
                                          <a:rPr lang="ru-RU" sz="1600" i="1" kern="120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i="0" kern="120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kern="1200" smtClean="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V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ru-RU" sz="1600" i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V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i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292479">
                    <a:tc>
                      <a:txBody>
                        <a:bodyPr/>
                        <a:lstStyle/>
                        <a:p>
                          <a:endParaRPr lang="ru-RU" sz="1600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508333" r="-9979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600" i="0" kern="120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ru-RU" sz="1600" i="0" kern="120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K</m:t>
                                    </m:r>
                                    <m:sSub>
                                      <m:sSubPr>
                                        <m:ctrlPr>
                                          <a:rPr lang="ru-RU" sz="1600" i="1" kern="120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i="0" kern="120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kern="1200" smtClean="0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T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ru-RU" sz="1600" i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kern="1200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i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3928795"/>
                  </p:ext>
                </p:extLst>
              </p:nvPr>
            </p:nvGraphicFramePr>
            <p:xfrm>
              <a:off x="2051720" y="4221088"/>
              <a:ext cx="5040561" cy="21195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2288"/>
                    <a:gridCol w="768086"/>
                    <a:gridCol w="1680187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solidFill>
                                <a:srgbClr val="000099"/>
                              </a:solidFill>
                            </a:rPr>
                            <a:t>Статистический</a:t>
                          </a:r>
                          <a:r>
                            <a:rPr lang="ru-RU" sz="1600" baseline="0" dirty="0" smtClean="0">
                              <a:solidFill>
                                <a:srgbClr val="000099"/>
                              </a:solidFill>
                            </a:rPr>
                            <a:t> ряд</a:t>
                          </a:r>
                          <a:endParaRPr lang="ru-RU" sz="16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0099"/>
                              </a:solidFill>
                            </a:rPr>
                            <a:t>KLIC</a:t>
                          </a:r>
                          <a:endParaRPr lang="ru-RU" sz="16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solidFill>
                                <a:srgbClr val="000099"/>
                              </a:solidFill>
                            </a:rPr>
                            <a:t>Критерий</a:t>
                          </a:r>
                          <a:endParaRPr lang="ru-RU" sz="16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56235">
                    <a:tc>
                      <a:txBody>
                        <a:bodyPr/>
                        <a:lstStyle/>
                        <a:p>
                          <a:endParaRPr lang="ru-RU" sz="1600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108333" r="-99791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38095" t="-98305" r="-219048" b="-3983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00727" t="-98305" r="-364" b="-398305"/>
                          </a:stretch>
                        </a:blipFill>
                      </a:tcPr>
                    </a:tc>
                  </a:tr>
                  <a:tr h="357759">
                    <a:tc>
                      <a:txBody>
                        <a:bodyPr/>
                        <a:lstStyle/>
                        <a:p>
                          <a:endParaRPr lang="ru-RU" sz="1600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208333" r="-99791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38095" t="-201724" r="-219048" b="-3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00727" t="-201724" r="-364" b="-305172"/>
                          </a:stretch>
                        </a:blipFill>
                      </a:tcPr>
                    </a:tc>
                  </a:tr>
                  <a:tr h="356616">
                    <a:tc>
                      <a:txBody>
                        <a:bodyPr/>
                        <a:lstStyle/>
                        <a:p>
                          <a:endParaRPr lang="ru-RU" sz="1600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308333" r="-99791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38095" t="-296610" r="-21904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00727" t="-296610" r="-364" b="-200000"/>
                          </a:stretch>
                        </a:blipFill>
                      </a:tcPr>
                    </a:tc>
                  </a:tr>
                  <a:tr h="357442">
                    <a:tc>
                      <a:txBody>
                        <a:bodyPr/>
                        <a:lstStyle/>
                        <a:p>
                          <a:endParaRPr lang="ru-RU" sz="1600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408333" r="-9979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38095" t="-396610" r="-21904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00727" t="-396610" r="-364" b="-100000"/>
                          </a:stretch>
                        </a:blipFill>
                      </a:tcPr>
                    </a:tc>
                  </a:tr>
                  <a:tr h="356235">
                    <a:tc>
                      <a:txBody>
                        <a:bodyPr/>
                        <a:lstStyle/>
                        <a:p>
                          <a:endParaRPr lang="ru-RU" sz="1600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508333" r="-9979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38095" t="-505172" r="-219048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00727" t="-505172" r="-364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069361"/>
              </p:ext>
            </p:extLst>
          </p:nvPr>
        </p:nvGraphicFramePr>
        <p:xfrm>
          <a:off x="2195736" y="2949007"/>
          <a:ext cx="4592638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9" imgW="2590560" imgH="482400" progId="Equation.DSMT4">
                  <p:embed/>
                </p:oleObj>
              </mc:Choice>
              <mc:Fallback>
                <p:oleObj name="Equation" r:id="rId9" imgW="2590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949007"/>
                        <a:ext cx="4592638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23528" y="2464569"/>
            <a:ext cx="7559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400" dirty="0">
                <a:solidFill>
                  <a:srgbClr val="000099"/>
                </a:solidFill>
              </a:rPr>
              <a:t>Необходимо задать пороговое значение </a:t>
            </a:r>
            <a:r>
              <a:rPr lang="en-US" sz="2400" dirty="0">
                <a:solidFill>
                  <a:srgbClr val="000099"/>
                </a:solidFill>
              </a:rPr>
              <a:t>K: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dirty="0"/>
              <a:t>Пороговая </a:t>
            </a:r>
            <a:r>
              <a:rPr lang="ru-RU" sz="2400" dirty="0" smtClean="0"/>
              <a:t>функция</a:t>
            </a:r>
            <a:r>
              <a:rPr lang="en-US" sz="2400" dirty="0" smtClean="0"/>
              <a:t> 1</a:t>
            </a:r>
            <a:endParaRPr lang="ru-RU" sz="2400" dirty="0" smtClean="0"/>
          </a:p>
        </p:txBody>
      </p:sp>
      <p:pic>
        <p:nvPicPr>
          <p:cNvPr id="22533" name="Picture 3" descr="D:\Работа\Интелтек\Статья\Рисунки для статьи\Аппроксимация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25161"/>
            <a:ext cx="4666729" cy="371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4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07077"/>
              </p:ext>
            </p:extLst>
          </p:nvPr>
        </p:nvGraphicFramePr>
        <p:xfrm>
          <a:off x="355873" y="3212976"/>
          <a:ext cx="28479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Equation" r:id="rId5" imgW="1587240" imgH="330120" progId="Equation.DSMT4">
                  <p:embed/>
                </p:oleObj>
              </mc:Choice>
              <mc:Fallback>
                <p:oleObj name="Equation" r:id="rId5" imgW="1587240" imgH="33012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873" y="3212976"/>
                        <a:ext cx="28479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03338" y="1907223"/>
                <a:ext cx="8473117" cy="865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K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2400" dirty="0" smtClean="0">
                    <a:solidFill>
                      <a:srgbClr val="0000FF"/>
                    </a:solidFill>
                  </a:rPr>
                  <a:t> - расстояние </a:t>
                </a:r>
                <a:r>
                  <a:rPr lang="ru-RU" sz="2400" dirty="0" err="1" smtClean="0">
                    <a:solidFill>
                      <a:srgbClr val="0000FF"/>
                    </a:solidFill>
                  </a:rPr>
                  <a:t>Кульбака-Лейблера</a:t>
                </a:r>
                <a:r>
                  <a:rPr lang="ru-RU" sz="2400" dirty="0" smtClean="0">
                    <a:solidFill>
                      <a:srgbClr val="0000FF"/>
                    </a:solidFill>
                  </a:rPr>
                  <a:t> между</a:t>
                </a:r>
                <a:r>
                  <a:rPr lang="ru-RU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rgbClr val="0000FF"/>
                    </a:solidFill>
                  </a:rPr>
                  <a:t> и эталонной выборкой</a:t>
                </a:r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8" y="1907223"/>
                <a:ext cx="8473117" cy="865109"/>
              </a:xfrm>
              <a:prstGeom prst="rect">
                <a:avLst/>
              </a:prstGeom>
              <a:blipFill rotWithShape="1">
                <a:blip r:embed="rId7"/>
                <a:stretch>
                  <a:fillRect l="-1079" t="-7042" b="-14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2830" y="1340768"/>
                <a:ext cx="79595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ru-RU" sz="2400" dirty="0">
                    <a:solidFill>
                      <a:srgbClr val="0000FF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0000FF"/>
                    </a:solidFill>
                  </a:rPr>
                  <a:t>– множество наборов документов</a:t>
                </a:r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30" y="1340768"/>
                <a:ext cx="795957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25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49602"/>
              </p:ext>
            </p:extLst>
          </p:nvPr>
        </p:nvGraphicFramePr>
        <p:xfrm>
          <a:off x="1154497" y="5085184"/>
          <a:ext cx="118525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Equation" r:id="rId9" imgW="672840" imgH="393480" progId="Equation.DSMT4">
                  <p:embed/>
                </p:oleObj>
              </mc:Choice>
              <mc:Fallback>
                <p:oleObj name="Equation" r:id="rId9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497" y="5085184"/>
                        <a:ext cx="118525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23528" y="4067319"/>
            <a:ext cx="29910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400" dirty="0">
                <a:solidFill>
                  <a:srgbClr val="000099"/>
                </a:solidFill>
              </a:rPr>
              <a:t>Простая пороговая функция: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dirty="0" smtClean="0"/>
              <a:t>Пороговая функция</a:t>
            </a:r>
            <a:r>
              <a:rPr lang="en-US" sz="2400" dirty="0" smtClean="0"/>
              <a:t> 2</a:t>
            </a:r>
            <a:endParaRPr lang="ru-RU" sz="2400" dirty="0" smtClean="0"/>
          </a:p>
        </p:txBody>
      </p:sp>
      <p:graphicFrame>
        <p:nvGraphicFramePr>
          <p:cNvPr id="23556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97476"/>
              </p:ext>
            </p:extLst>
          </p:nvPr>
        </p:nvGraphicFramePr>
        <p:xfrm>
          <a:off x="6084168" y="1529928"/>
          <a:ext cx="16414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" name="Equation" r:id="rId4" imgW="838080" imgH="431640" progId="Equation.DSMT4">
                  <p:embed/>
                </p:oleObj>
              </mc:Choice>
              <mc:Fallback>
                <p:oleObj name="Equation" r:id="rId4" imgW="838080" imgH="43164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529928"/>
                        <a:ext cx="1641475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431312" y="1772816"/>
            <a:ext cx="547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400" dirty="0">
                <a:solidFill>
                  <a:srgbClr val="000099"/>
                </a:solidFill>
              </a:rPr>
              <a:t>Универсальная пороговая функция: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461963" y="3132138"/>
            <a:ext cx="432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400">
                <a:solidFill>
                  <a:srgbClr val="000099"/>
                </a:solidFill>
              </a:rPr>
              <a:t>Коэффициенты определяются методом наименьших квадратов</a:t>
            </a:r>
          </a:p>
        </p:txBody>
      </p:sp>
      <p:sp>
        <p:nvSpPr>
          <p:cNvPr id="9" name="Прямоугольник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1208" y="4869160"/>
            <a:ext cx="2496616" cy="523220"/>
          </a:xfrm>
          <a:prstGeom prst="rect">
            <a:avLst/>
          </a:prstGeom>
          <a:blipFill rotWithShape="1">
            <a:blip r:embed="rId6"/>
            <a:stretch>
              <a:fillRect l="-3912" t="-1163" b="-22093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graphicFrame>
        <p:nvGraphicFramePr>
          <p:cNvPr id="23561" name="Объект 9"/>
          <p:cNvGraphicFramePr>
            <a:graphicFrameLocks noChangeAspect="1"/>
          </p:cNvGraphicFramePr>
          <p:nvPr/>
        </p:nvGraphicFramePr>
        <p:xfrm>
          <a:off x="525463" y="5418138"/>
          <a:ext cx="29368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" name="Equation" r:id="rId7" imgW="1498320" imgH="317160" progId="Equation.DSMT4">
                  <p:embed/>
                </p:oleObj>
              </mc:Choice>
              <mc:Fallback>
                <p:oleObj name="Equation" r:id="rId7" imgW="1498320" imgH="31716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5418138"/>
                        <a:ext cx="29368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2" name="Picture 9" descr="D:\Работа\Интелтек\Статья\Рисунки для статьи\Аппроксимация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89275"/>
            <a:ext cx="4321175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dirty="0" smtClean="0"/>
              <a:t>Функциональная схема системы детектирования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95962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dirty="0" smtClean="0">
                <a:solidFill>
                  <a:srgbClr val="FFCC66"/>
                </a:solidFill>
              </a:rPr>
              <a:t>Исходные данные для экспериментов</a:t>
            </a:r>
            <a:endParaRPr lang="en-US" sz="2400" dirty="0" smtClean="0">
              <a:solidFill>
                <a:srgbClr val="FFCC66"/>
              </a:solidFill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0038" y="1136650"/>
            <a:ext cx="8521700" cy="5270500"/>
          </a:xfrm>
        </p:spPr>
        <p:txBody>
          <a:bodyPr/>
          <a:lstStyle/>
          <a:p>
            <a:pPr>
              <a:buClr>
                <a:schemeClr val="bg1"/>
              </a:buClr>
              <a:buSzTx/>
            </a:pPr>
            <a:r>
              <a:rPr lang="ru-RU" sz="1800" dirty="0" smtClean="0">
                <a:solidFill>
                  <a:srgbClr val="000099"/>
                </a:solidFill>
              </a:rPr>
              <a:t>Источники данных: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mail</a:t>
            </a:r>
            <a:r>
              <a:rPr lang="ru-RU" sz="1800" dirty="0" smtClean="0"/>
              <a:t>.</a:t>
            </a:r>
            <a:r>
              <a:rPr lang="en-US" sz="1800" dirty="0" err="1" smtClean="0"/>
              <a:t>ru</a:t>
            </a:r>
            <a:endParaRPr lang="en-US" sz="1800" dirty="0" smtClean="0"/>
          </a:p>
          <a:p>
            <a:pPr lvl="1">
              <a:spcBef>
                <a:spcPct val="0"/>
              </a:spcBef>
            </a:pPr>
            <a:r>
              <a:rPr lang="en-US" sz="1800" dirty="0" err="1" smtClean="0"/>
              <a:t>itar</a:t>
            </a:r>
            <a:r>
              <a:rPr lang="ru-RU" sz="1800" dirty="0" smtClean="0"/>
              <a:t>-</a:t>
            </a:r>
            <a:r>
              <a:rPr lang="en-US" sz="1800" dirty="0" err="1" smtClean="0"/>
              <a:t>tass</a:t>
            </a:r>
            <a:r>
              <a:rPr lang="ru-RU" sz="1800" dirty="0" smtClean="0"/>
              <a:t>.</a:t>
            </a:r>
            <a:r>
              <a:rPr lang="en-US" sz="1800" dirty="0" smtClean="0"/>
              <a:t>com</a:t>
            </a:r>
          </a:p>
          <a:p>
            <a:pPr lvl="1">
              <a:spcBef>
                <a:spcPct val="0"/>
              </a:spcBef>
            </a:pPr>
            <a:r>
              <a:rPr lang="en-US" sz="1800" dirty="0" err="1" smtClean="0"/>
              <a:t>kp</a:t>
            </a:r>
            <a:r>
              <a:rPr lang="ru-RU" sz="1800" dirty="0" smtClean="0"/>
              <a:t>.</a:t>
            </a:r>
            <a:r>
              <a:rPr lang="en-US" sz="1800" dirty="0" err="1" smtClean="0"/>
              <a:t>ru</a:t>
            </a:r>
            <a:endParaRPr lang="en-US" sz="1800" dirty="0" smtClean="0"/>
          </a:p>
          <a:p>
            <a:pPr lvl="1">
              <a:spcBef>
                <a:spcPct val="0"/>
              </a:spcBef>
            </a:pPr>
            <a:r>
              <a:rPr lang="en-US" sz="1800" dirty="0" err="1" smtClean="0"/>
              <a:t>rbc</a:t>
            </a:r>
            <a:r>
              <a:rPr lang="ru-RU" sz="1800" dirty="0" smtClean="0"/>
              <a:t>.</a:t>
            </a:r>
            <a:r>
              <a:rPr lang="en-US" sz="1800" dirty="0" err="1" smtClean="0"/>
              <a:t>ru</a:t>
            </a:r>
            <a:endParaRPr lang="en-US" sz="1800" dirty="0" smtClean="0"/>
          </a:p>
          <a:p>
            <a:pPr lvl="1">
              <a:spcBef>
                <a:spcPct val="0"/>
              </a:spcBef>
            </a:pPr>
            <a:r>
              <a:rPr lang="en-US" sz="1800" dirty="0" err="1" smtClean="0"/>
              <a:t>kommersant</a:t>
            </a:r>
            <a:r>
              <a:rPr lang="ru-RU" sz="1800" dirty="0" smtClean="0"/>
              <a:t>.</a:t>
            </a:r>
            <a:r>
              <a:rPr lang="en-US" sz="1800" dirty="0" err="1" smtClean="0"/>
              <a:t>ru</a:t>
            </a:r>
            <a:endParaRPr lang="en-US" sz="1800" dirty="0" smtClean="0"/>
          </a:p>
          <a:p>
            <a:pPr lvl="1">
              <a:spcBef>
                <a:spcPct val="0"/>
              </a:spcBef>
            </a:pPr>
            <a:r>
              <a:rPr lang="en-US" sz="1800" dirty="0" err="1" smtClean="0"/>
              <a:t>ria</a:t>
            </a:r>
            <a:r>
              <a:rPr lang="ru-RU" sz="1800" dirty="0" smtClean="0"/>
              <a:t>.</a:t>
            </a:r>
            <a:r>
              <a:rPr lang="en-US" sz="1800" dirty="0" err="1" smtClean="0"/>
              <a:t>ru</a:t>
            </a:r>
            <a:endParaRPr lang="en-US" sz="1800" dirty="0" smtClean="0"/>
          </a:p>
          <a:p>
            <a:pPr lvl="1">
              <a:spcBef>
                <a:spcPct val="0"/>
              </a:spcBef>
            </a:pPr>
            <a:r>
              <a:rPr lang="en-US" sz="1800" dirty="0" smtClean="0"/>
              <a:t>rambler</a:t>
            </a:r>
            <a:r>
              <a:rPr lang="ru-RU" sz="1800" dirty="0" smtClean="0"/>
              <a:t>.</a:t>
            </a:r>
            <a:r>
              <a:rPr lang="en-US" sz="1800" dirty="0" err="1" smtClean="0"/>
              <a:t>ru</a:t>
            </a:r>
            <a:endParaRPr lang="ru-RU" sz="1800" dirty="0" smtClean="0">
              <a:solidFill>
                <a:srgbClr val="000099"/>
              </a:solidFill>
            </a:endParaRPr>
          </a:p>
          <a:p>
            <a:pPr>
              <a:buClr>
                <a:schemeClr val="bg1"/>
              </a:buClr>
              <a:buSzTx/>
            </a:pPr>
            <a:r>
              <a:rPr lang="ru-RU" sz="1800" dirty="0" smtClean="0">
                <a:solidFill>
                  <a:srgbClr val="000099"/>
                </a:solidFill>
              </a:rPr>
              <a:t>Параметры детектора:</a:t>
            </a:r>
          </a:p>
          <a:p>
            <a:pPr lvl="1"/>
            <a:r>
              <a:rPr lang="ru-RU" sz="1800" dirty="0" smtClean="0">
                <a:solidFill>
                  <a:srgbClr val="000099"/>
                </a:solidFill>
              </a:rPr>
              <a:t>Пороговое значение при самопроверке: 10%</a:t>
            </a:r>
            <a:endParaRPr lang="en-US" sz="1800" dirty="0" smtClean="0">
              <a:solidFill>
                <a:srgbClr val="000099"/>
              </a:solidFill>
            </a:endParaRPr>
          </a:p>
          <a:p>
            <a:pPr lvl="1"/>
            <a:r>
              <a:rPr lang="ru-RU" sz="1800" dirty="0" smtClean="0">
                <a:solidFill>
                  <a:srgbClr val="000099"/>
                </a:solidFill>
              </a:rPr>
              <a:t>Количество кластеров, формируемых оперативным детектором: 10</a:t>
            </a:r>
          </a:p>
          <a:p>
            <a:pPr>
              <a:buClr>
                <a:schemeClr val="bg1"/>
              </a:buClr>
              <a:buSzTx/>
            </a:pPr>
            <a:r>
              <a:rPr lang="ru-RU" sz="1800" dirty="0" smtClean="0">
                <a:solidFill>
                  <a:srgbClr val="000099"/>
                </a:solidFill>
              </a:rPr>
              <a:t>Эталонные данные:</a:t>
            </a:r>
          </a:p>
          <a:p>
            <a:pPr lvl="1"/>
            <a:r>
              <a:rPr lang="ru-RU" sz="1800" dirty="0" smtClean="0">
                <a:solidFill>
                  <a:srgbClr val="000099"/>
                </a:solidFill>
              </a:rPr>
              <a:t>72888 корректных документов</a:t>
            </a:r>
          </a:p>
          <a:p>
            <a:pPr>
              <a:buClr>
                <a:schemeClr val="bg1"/>
              </a:buClr>
            </a:pPr>
            <a:r>
              <a:rPr lang="ru-RU" sz="1800" dirty="0" smtClean="0">
                <a:solidFill>
                  <a:srgbClr val="000099"/>
                </a:solidFill>
              </a:rPr>
              <a:t>Тестовые данные</a:t>
            </a:r>
          </a:p>
          <a:p>
            <a:pPr lvl="1"/>
            <a:r>
              <a:rPr lang="ru-RU" sz="1800" dirty="0" smtClean="0">
                <a:solidFill>
                  <a:srgbClr val="000099"/>
                </a:solidFill>
              </a:rPr>
              <a:t>5169 корректных документов</a:t>
            </a:r>
          </a:p>
          <a:p>
            <a:pPr lvl="1"/>
            <a:r>
              <a:rPr lang="ru-RU" sz="1800" dirty="0" smtClean="0">
                <a:solidFill>
                  <a:srgbClr val="000099"/>
                </a:solidFill>
              </a:rPr>
              <a:t>356 некорректных документов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dirty="0" smtClean="0">
                <a:solidFill>
                  <a:srgbClr val="FFCC66"/>
                </a:solidFill>
              </a:rPr>
              <a:t>Эксперимент 1. Оперативный детектор</a:t>
            </a:r>
          </a:p>
        </p:txBody>
      </p:sp>
      <p:sp>
        <p:nvSpPr>
          <p:cNvPr id="26627" name="Rectangle 11"/>
          <p:cNvSpPr>
            <a:spLocks noChangeArrowheads="1"/>
          </p:cNvSpPr>
          <p:nvPr/>
        </p:nvSpPr>
        <p:spPr bwMode="auto">
          <a:xfrm>
            <a:off x="755650" y="1196975"/>
            <a:ext cx="75612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ru-RU" sz="2400">
                <a:solidFill>
                  <a:srgbClr val="003399"/>
                </a:solidFill>
              </a:rPr>
              <a:t>Ложные срабатывания оперативного детектора</a:t>
            </a:r>
          </a:p>
        </p:txBody>
      </p:sp>
      <p:sp>
        <p:nvSpPr>
          <p:cNvPr id="26628" name="Rectangle 13"/>
          <p:cNvSpPr>
            <a:spLocks noChangeArrowheads="1"/>
          </p:cNvSpPr>
          <p:nvPr/>
        </p:nvSpPr>
        <p:spPr bwMode="auto">
          <a:xfrm>
            <a:off x="742950" y="4437063"/>
            <a:ext cx="80772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M</a:t>
            </a:r>
            <a:r>
              <a:rPr lang="en-US" sz="1800" i="1" baseline="-25000" dirty="0">
                <a:solidFill>
                  <a:srgbClr val="000099"/>
                </a:solidFill>
              </a:rPr>
              <a:t>L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размер обучающей выборки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M</a:t>
            </a:r>
            <a:r>
              <a:rPr lang="en-US" sz="1800" i="1" baseline="-25000" dirty="0">
                <a:solidFill>
                  <a:srgbClr val="000099"/>
                </a:solidFill>
              </a:rPr>
              <a:t>T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размер тестовой выборки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M</a:t>
            </a:r>
            <a:r>
              <a:rPr lang="en-US" sz="1800" i="1" baseline="-25000" dirty="0">
                <a:solidFill>
                  <a:srgbClr val="000099"/>
                </a:solidFill>
              </a:rPr>
              <a:t>S </a:t>
            </a:r>
            <a:r>
              <a:rPr lang="ru-RU" sz="1800" dirty="0">
                <a:solidFill>
                  <a:srgbClr val="000099"/>
                </a:solidFill>
              </a:rPr>
              <a:t>- средний размер анализируемого набора документов при самопроверке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N</a:t>
            </a:r>
            <a:r>
              <a:rPr lang="en-US" sz="1800" i="1" baseline="-25000" dirty="0">
                <a:solidFill>
                  <a:srgbClr val="000099"/>
                </a:solidFill>
              </a:rPr>
              <a:t>D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количество подозрительных статей 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N</a:t>
            </a:r>
            <a:r>
              <a:rPr lang="en-US" sz="1800" i="1" baseline="-25000" dirty="0">
                <a:solidFill>
                  <a:srgbClr val="000099"/>
                </a:solidFill>
              </a:rPr>
              <a:t>S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количество подозрительных статей после самопроверки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14944"/>
              </p:ext>
            </p:extLst>
          </p:nvPr>
        </p:nvGraphicFramePr>
        <p:xfrm>
          <a:off x="755650" y="1797050"/>
          <a:ext cx="7993063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1438"/>
                <a:gridCol w="1462851"/>
                <a:gridCol w="1176057"/>
                <a:gridCol w="876884"/>
                <a:gridCol w="876884"/>
                <a:gridCol w="878949"/>
              </a:tblGrid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Источник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M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L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M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T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rgbClr val="000099"/>
                          </a:solidFill>
                          <a:effectLst/>
                        </a:rPr>
                        <a:t>S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</a:rPr>
                        <a:t>N</a:t>
                      </a:r>
                      <a:r>
                        <a:rPr lang="en-US" sz="1800" baseline="-25000" dirty="0">
                          <a:solidFill>
                            <a:srgbClr val="000099"/>
                          </a:solidFill>
                          <a:effectLst/>
                        </a:rPr>
                        <a:t>D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</a:rPr>
                        <a:t>N</a:t>
                      </a:r>
                      <a:r>
                        <a:rPr lang="en-US" sz="1800" baseline="-25000" dirty="0">
                          <a:solidFill>
                            <a:srgbClr val="000099"/>
                          </a:solidFill>
                          <a:effectLst/>
                        </a:rPr>
                        <a:t>S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99"/>
                          </a:solidFill>
                          <a:effectLst/>
                        </a:rPr>
                        <a:t>mail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25296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2631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14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itar-tass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11548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560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76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kp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7220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218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24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rbc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3517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227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14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kommersant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5288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260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47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ria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16519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1115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29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12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99"/>
                          </a:solidFill>
                          <a:effectLst/>
                        </a:rPr>
                        <a:t>rambler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3500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158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17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13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Всего: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72888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5169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34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65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24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997700" y="1739900"/>
          <a:ext cx="1778000" cy="2501900"/>
        </p:xfrm>
        <a:graphic>
          <a:graphicData uri="http://schemas.openxmlformats.org/drawingml/2006/table">
            <a:tbl>
              <a:tblPr/>
              <a:tblGrid>
                <a:gridCol w="1778000"/>
              </a:tblGrid>
              <a:tr h="25019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rgbClr val="FF0000"/>
                      </a:solidFill>
                      <a:prstDash val="solid"/>
                    </a:lnL>
                    <a:lnR w="28575" cmpd="sng">
                      <a:solidFill>
                        <a:srgbClr val="FF0000"/>
                      </a:solidFill>
                      <a:prstDash val="solid"/>
                    </a:lnR>
                    <a:lnT w="28575" cmpd="sng">
                      <a:solidFill>
                        <a:srgbClr val="FF0000"/>
                      </a:solidFill>
                      <a:prstDash val="solid"/>
                    </a:lnT>
                    <a:lnB w="28575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dirty="0" smtClean="0">
                <a:solidFill>
                  <a:srgbClr val="FFCC66"/>
                </a:solidFill>
              </a:rPr>
              <a:t>Эксперимент 1. Отложенный детектор</a:t>
            </a:r>
          </a:p>
        </p:txBody>
      </p:sp>
      <p:sp>
        <p:nvSpPr>
          <p:cNvPr id="27651" name="Rectangle 11"/>
          <p:cNvSpPr>
            <a:spLocks noChangeArrowheads="1"/>
          </p:cNvSpPr>
          <p:nvPr/>
        </p:nvSpPr>
        <p:spPr bwMode="auto">
          <a:xfrm>
            <a:off x="755650" y="1196975"/>
            <a:ext cx="75612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ru-RU" sz="2400">
                <a:solidFill>
                  <a:srgbClr val="003399"/>
                </a:solidFill>
              </a:rPr>
              <a:t>Ложные срабатывания отложенного детектора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60631"/>
              </p:ext>
            </p:extLst>
          </p:nvPr>
        </p:nvGraphicFramePr>
        <p:xfrm>
          <a:off x="755650" y="1784350"/>
          <a:ext cx="7129462" cy="2535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5949"/>
                <a:gridCol w="973414"/>
                <a:gridCol w="797422"/>
                <a:gridCol w="504103"/>
                <a:gridCol w="504103"/>
                <a:gridCol w="504103"/>
                <a:gridCol w="432088"/>
                <a:gridCol w="432088"/>
                <a:gridCol w="936192"/>
              </a:tblGrid>
              <a:tr h="27441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Источник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M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L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M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T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F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P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F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S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F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N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525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F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V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F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T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N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F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441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99"/>
                          </a:solidFill>
                          <a:effectLst/>
                        </a:rPr>
                        <a:t>mail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25296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2631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525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441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</a:rPr>
                        <a:t>itar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-</a:t>
                      </a: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tass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11548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560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525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441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kp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7220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218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525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441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rbc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3517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227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525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9932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kommersant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5288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260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525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441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ria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16519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1115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525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441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99"/>
                          </a:solidFill>
                          <a:effectLst/>
                        </a:rPr>
                        <a:t>rambler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3500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158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525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441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Всего: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72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72888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5169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525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 из 35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7764" name="Rectangle 13"/>
          <p:cNvSpPr>
            <a:spLocks noChangeArrowheads="1"/>
          </p:cNvSpPr>
          <p:nvPr/>
        </p:nvSpPr>
        <p:spPr bwMode="auto">
          <a:xfrm>
            <a:off x="749300" y="4437063"/>
            <a:ext cx="80772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M</a:t>
            </a:r>
            <a:r>
              <a:rPr lang="en-US" sz="1800" i="1" baseline="-25000" dirty="0">
                <a:solidFill>
                  <a:srgbClr val="000099"/>
                </a:solidFill>
              </a:rPr>
              <a:t>L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размер обучающей выборки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M</a:t>
            </a:r>
            <a:r>
              <a:rPr lang="en-US" sz="1800" i="1" baseline="-25000" dirty="0">
                <a:solidFill>
                  <a:srgbClr val="000099"/>
                </a:solidFill>
              </a:rPr>
              <a:t>T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размер тестовой выборки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F</a:t>
            </a:r>
            <a:r>
              <a:rPr lang="en-US" sz="1800" i="1" baseline="-25000" dirty="0">
                <a:solidFill>
                  <a:srgbClr val="000099"/>
                </a:solidFill>
              </a:rPr>
              <a:t>P, </a:t>
            </a:r>
            <a:r>
              <a:rPr lang="en-US" sz="1800" i="1" dirty="0">
                <a:solidFill>
                  <a:srgbClr val="000099"/>
                </a:solidFill>
              </a:rPr>
              <a:t>F</a:t>
            </a:r>
            <a:r>
              <a:rPr lang="en-US" sz="1800" i="1" baseline="-25000" dirty="0">
                <a:solidFill>
                  <a:srgbClr val="000099"/>
                </a:solidFill>
              </a:rPr>
              <a:t>S, </a:t>
            </a:r>
            <a:r>
              <a:rPr lang="en-US" sz="1800" i="1" dirty="0">
                <a:solidFill>
                  <a:srgbClr val="000099"/>
                </a:solidFill>
              </a:rPr>
              <a:t>F</a:t>
            </a:r>
            <a:r>
              <a:rPr lang="en-US" sz="1800" i="1" baseline="-25000" dirty="0">
                <a:solidFill>
                  <a:srgbClr val="000099"/>
                </a:solidFill>
              </a:rPr>
              <a:t>N, </a:t>
            </a:r>
            <a:r>
              <a:rPr lang="en-US" sz="1800" i="1" dirty="0">
                <a:solidFill>
                  <a:srgbClr val="000099"/>
                </a:solidFill>
              </a:rPr>
              <a:t>F</a:t>
            </a:r>
            <a:r>
              <a:rPr lang="en-US" sz="1800" i="1" baseline="-25000" dirty="0">
                <a:solidFill>
                  <a:srgbClr val="000099"/>
                </a:solidFill>
              </a:rPr>
              <a:t>V, </a:t>
            </a:r>
            <a:r>
              <a:rPr lang="en-US" sz="1800" i="1" dirty="0">
                <a:solidFill>
                  <a:srgbClr val="000099"/>
                </a:solidFill>
              </a:rPr>
              <a:t>F</a:t>
            </a:r>
            <a:r>
              <a:rPr lang="en-US" sz="1800" i="1" baseline="-25000" dirty="0">
                <a:solidFill>
                  <a:srgbClr val="000099"/>
                </a:solidFill>
              </a:rPr>
              <a:t>T </a:t>
            </a:r>
            <a:r>
              <a:rPr lang="ru-RU" sz="1800" dirty="0">
                <a:solidFill>
                  <a:srgbClr val="000099"/>
                </a:solidFill>
              </a:rPr>
              <a:t> - значения критериев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1800" i="1" dirty="0">
                <a:solidFill>
                  <a:srgbClr val="000099"/>
                </a:solidFill>
              </a:rPr>
              <a:t>N</a:t>
            </a:r>
            <a:r>
              <a:rPr lang="en-US" sz="1800" i="1" baseline="-25000" dirty="0">
                <a:solidFill>
                  <a:srgbClr val="000099"/>
                </a:solidFill>
              </a:rPr>
              <a:t>F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количество критериев, показавших наличие </a:t>
            </a:r>
            <a:r>
              <a:rPr lang="ru-RU" sz="1800" dirty="0" smtClean="0">
                <a:solidFill>
                  <a:srgbClr val="000099"/>
                </a:solidFill>
              </a:rPr>
              <a:t>сбоя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smtClean="0">
                <a:solidFill>
                  <a:srgbClr val="FFCC66"/>
                </a:solidFill>
              </a:rPr>
              <a:t>Эксперимент 2. Оперативный детектор</a:t>
            </a:r>
          </a:p>
        </p:txBody>
      </p:sp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755650" y="1196975"/>
            <a:ext cx="75612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ru-RU" sz="2400">
                <a:solidFill>
                  <a:srgbClr val="003399"/>
                </a:solidFill>
              </a:rPr>
              <a:t>Пропуск сбоев оперативным детектором</a:t>
            </a:r>
          </a:p>
        </p:txBody>
      </p:sp>
      <p:sp>
        <p:nvSpPr>
          <p:cNvPr id="28676" name="Rectangle 13"/>
          <p:cNvSpPr>
            <a:spLocks noChangeArrowheads="1"/>
          </p:cNvSpPr>
          <p:nvPr/>
        </p:nvSpPr>
        <p:spPr bwMode="auto">
          <a:xfrm>
            <a:off x="742950" y="4437063"/>
            <a:ext cx="80772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M</a:t>
            </a:r>
            <a:r>
              <a:rPr lang="en-US" sz="1800" i="1" baseline="-25000" dirty="0">
                <a:solidFill>
                  <a:srgbClr val="000099"/>
                </a:solidFill>
              </a:rPr>
              <a:t>L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размер обучающей выборки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M</a:t>
            </a:r>
            <a:r>
              <a:rPr lang="en-US" sz="1800" i="1" baseline="-25000" dirty="0">
                <a:solidFill>
                  <a:srgbClr val="000099"/>
                </a:solidFill>
              </a:rPr>
              <a:t>T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размер тестовой выборки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M</a:t>
            </a:r>
            <a:r>
              <a:rPr lang="en-US" sz="1800" i="1" baseline="-25000" dirty="0">
                <a:solidFill>
                  <a:srgbClr val="000099"/>
                </a:solidFill>
              </a:rPr>
              <a:t>S </a:t>
            </a:r>
            <a:r>
              <a:rPr lang="ru-RU" sz="1800" dirty="0">
                <a:solidFill>
                  <a:srgbClr val="000099"/>
                </a:solidFill>
              </a:rPr>
              <a:t>- средний размер анализируемого набора документов при самопроверке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N</a:t>
            </a:r>
            <a:r>
              <a:rPr lang="en-US" sz="1800" i="1" baseline="-25000" dirty="0">
                <a:solidFill>
                  <a:srgbClr val="000099"/>
                </a:solidFill>
              </a:rPr>
              <a:t>D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количество подозрительных статей 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N</a:t>
            </a:r>
            <a:r>
              <a:rPr lang="en-US" sz="1800" i="1" baseline="-25000" dirty="0">
                <a:solidFill>
                  <a:srgbClr val="000099"/>
                </a:solidFill>
              </a:rPr>
              <a:t>S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количество подозрительных статей после самопроверки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38100"/>
              </p:ext>
            </p:extLst>
          </p:nvPr>
        </p:nvGraphicFramePr>
        <p:xfrm>
          <a:off x="742950" y="1773238"/>
          <a:ext cx="7932739" cy="2592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5905"/>
                <a:gridCol w="1298618"/>
                <a:gridCol w="1044022"/>
                <a:gridCol w="778437"/>
                <a:gridCol w="1078822"/>
                <a:gridCol w="1316935"/>
              </a:tblGrid>
              <a:tr h="28804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Источник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M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L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M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T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M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S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N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D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N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S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8804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99"/>
                          </a:solidFill>
                          <a:effectLst/>
                        </a:rPr>
                        <a:t>mail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25296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8804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99"/>
                          </a:solidFill>
                          <a:effectLst/>
                        </a:rPr>
                        <a:t>itar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-</a:t>
                      </a: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tass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3500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8804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kp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11548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8804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rbc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7220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8804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kommersant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16519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8804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effectLst/>
                        </a:rPr>
                        <a:t>ria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3517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8804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0099"/>
                          </a:solidFill>
                          <a:effectLst/>
                        </a:rPr>
                        <a:t>rambler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5288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28804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Всего: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72888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2492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2492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2492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b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235700" y="1752600"/>
          <a:ext cx="2476500" cy="2616200"/>
        </p:xfrm>
        <a:graphic>
          <a:graphicData uri="http://schemas.openxmlformats.org/drawingml/2006/table">
            <a:tbl>
              <a:tblPr/>
              <a:tblGrid>
                <a:gridCol w="2476500"/>
              </a:tblGrid>
              <a:tr h="261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mpd="sng">
                      <a:solidFill>
                        <a:srgbClr val="FF0000"/>
                      </a:solidFill>
                      <a:prstDash val="solid"/>
                    </a:lnL>
                    <a:lnR w="28575" cmpd="sng">
                      <a:solidFill>
                        <a:srgbClr val="FF0000"/>
                      </a:solidFill>
                      <a:prstDash val="solid"/>
                    </a:lnR>
                    <a:lnT w="28575" cmpd="sng">
                      <a:solidFill>
                        <a:srgbClr val="FF0000"/>
                      </a:solidFill>
                      <a:prstDash val="solid"/>
                    </a:lnT>
                    <a:lnB w="28575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smtClean="0">
                <a:solidFill>
                  <a:srgbClr val="FFCC66"/>
                </a:solidFill>
              </a:rPr>
              <a:t>Эксперимент </a:t>
            </a:r>
            <a:r>
              <a:rPr lang="en-US" sz="2400" smtClean="0">
                <a:solidFill>
                  <a:srgbClr val="FFCC66"/>
                </a:solidFill>
              </a:rPr>
              <a:t>2</a:t>
            </a:r>
            <a:r>
              <a:rPr lang="ru-RU" sz="2400" smtClean="0">
                <a:solidFill>
                  <a:srgbClr val="FFCC66"/>
                </a:solidFill>
              </a:rPr>
              <a:t>. Отложенный детектор</a:t>
            </a:r>
          </a:p>
        </p:txBody>
      </p:sp>
      <p:sp>
        <p:nvSpPr>
          <p:cNvPr id="29699" name="Rectangle 11"/>
          <p:cNvSpPr>
            <a:spLocks noChangeArrowheads="1"/>
          </p:cNvSpPr>
          <p:nvPr/>
        </p:nvSpPr>
        <p:spPr bwMode="auto">
          <a:xfrm>
            <a:off x="755650" y="1196975"/>
            <a:ext cx="75612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ru-RU" sz="2400">
                <a:solidFill>
                  <a:srgbClr val="003399"/>
                </a:solidFill>
              </a:rPr>
              <a:t>Пропуск сбоев отложенным детектором</a:t>
            </a:r>
          </a:p>
        </p:txBody>
      </p:sp>
      <p:sp>
        <p:nvSpPr>
          <p:cNvPr id="29700" name="Rectangle 13"/>
          <p:cNvSpPr>
            <a:spLocks noChangeArrowheads="1"/>
          </p:cNvSpPr>
          <p:nvPr/>
        </p:nvSpPr>
        <p:spPr bwMode="auto">
          <a:xfrm>
            <a:off x="755650" y="4365625"/>
            <a:ext cx="80772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M</a:t>
            </a:r>
            <a:r>
              <a:rPr lang="en-US" sz="1800" i="1" baseline="-25000" dirty="0">
                <a:solidFill>
                  <a:srgbClr val="000099"/>
                </a:solidFill>
              </a:rPr>
              <a:t>L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размер обучающей выборки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M</a:t>
            </a:r>
            <a:r>
              <a:rPr lang="en-US" sz="1800" i="1" baseline="-25000" dirty="0">
                <a:solidFill>
                  <a:srgbClr val="000099"/>
                </a:solidFill>
              </a:rPr>
              <a:t>T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размер тестовой выборки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i="1" dirty="0">
                <a:solidFill>
                  <a:srgbClr val="000099"/>
                </a:solidFill>
              </a:rPr>
              <a:t>F</a:t>
            </a:r>
            <a:r>
              <a:rPr lang="en-US" sz="1800" i="1" baseline="-25000" dirty="0">
                <a:solidFill>
                  <a:srgbClr val="000099"/>
                </a:solidFill>
              </a:rPr>
              <a:t>P, </a:t>
            </a:r>
            <a:r>
              <a:rPr lang="en-US" sz="1800" i="1" dirty="0">
                <a:solidFill>
                  <a:srgbClr val="000099"/>
                </a:solidFill>
              </a:rPr>
              <a:t>F</a:t>
            </a:r>
            <a:r>
              <a:rPr lang="en-US" sz="1800" i="1" baseline="-25000" dirty="0">
                <a:solidFill>
                  <a:srgbClr val="000099"/>
                </a:solidFill>
              </a:rPr>
              <a:t>S, </a:t>
            </a:r>
            <a:r>
              <a:rPr lang="en-US" sz="1800" i="1" dirty="0">
                <a:solidFill>
                  <a:srgbClr val="000099"/>
                </a:solidFill>
              </a:rPr>
              <a:t>F</a:t>
            </a:r>
            <a:r>
              <a:rPr lang="en-US" sz="1800" i="1" baseline="-25000" dirty="0">
                <a:solidFill>
                  <a:srgbClr val="000099"/>
                </a:solidFill>
              </a:rPr>
              <a:t>N, </a:t>
            </a:r>
            <a:r>
              <a:rPr lang="en-US" sz="1800" i="1" dirty="0">
                <a:solidFill>
                  <a:srgbClr val="000099"/>
                </a:solidFill>
              </a:rPr>
              <a:t>F</a:t>
            </a:r>
            <a:r>
              <a:rPr lang="en-US" sz="1800" i="1" baseline="-25000" dirty="0">
                <a:solidFill>
                  <a:srgbClr val="000099"/>
                </a:solidFill>
              </a:rPr>
              <a:t>V, </a:t>
            </a:r>
            <a:r>
              <a:rPr lang="en-US" sz="1800" i="1" dirty="0">
                <a:solidFill>
                  <a:srgbClr val="000099"/>
                </a:solidFill>
              </a:rPr>
              <a:t>F</a:t>
            </a:r>
            <a:r>
              <a:rPr lang="en-US" sz="1800" i="1" baseline="-25000" dirty="0">
                <a:solidFill>
                  <a:srgbClr val="000099"/>
                </a:solidFill>
              </a:rPr>
              <a:t>T </a:t>
            </a:r>
            <a:r>
              <a:rPr lang="ru-RU" sz="1800" dirty="0">
                <a:solidFill>
                  <a:srgbClr val="000099"/>
                </a:solidFill>
              </a:rPr>
              <a:t> - значения критериев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1800" i="1" dirty="0">
                <a:solidFill>
                  <a:srgbClr val="000099"/>
                </a:solidFill>
              </a:rPr>
              <a:t>N</a:t>
            </a:r>
            <a:r>
              <a:rPr lang="en-US" sz="1800" i="1" baseline="-25000" dirty="0">
                <a:solidFill>
                  <a:srgbClr val="000099"/>
                </a:solidFill>
              </a:rPr>
              <a:t>F</a:t>
            </a:r>
            <a:r>
              <a:rPr lang="en-US" sz="1800" baseline="-250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- количество критериев, показавших наличие </a:t>
            </a:r>
            <a:r>
              <a:rPr lang="ru-RU" sz="1800" dirty="0" smtClean="0">
                <a:solidFill>
                  <a:srgbClr val="000099"/>
                </a:solidFill>
              </a:rPr>
              <a:t>сбоя</a:t>
            </a:r>
            <a:endParaRPr lang="ru-RU" sz="1800" dirty="0">
              <a:solidFill>
                <a:srgbClr val="00009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11932"/>
              </p:ext>
            </p:extLst>
          </p:nvPr>
        </p:nvGraphicFramePr>
        <p:xfrm>
          <a:off x="755650" y="1773238"/>
          <a:ext cx="7118900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835"/>
                <a:gridCol w="1015973"/>
                <a:gridCol w="1015973"/>
                <a:gridCol w="452134"/>
                <a:gridCol w="452134"/>
                <a:gridCol w="452134"/>
                <a:gridCol w="452134"/>
                <a:gridCol w="452134"/>
                <a:gridCol w="1129449"/>
              </a:tblGrid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Источник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M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L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M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T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F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P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F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S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F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N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9525"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rgbClr val="000099"/>
                          </a:solidFill>
                          <a:effectLst/>
                        </a:rPr>
                        <a:t>V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F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T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N</a:t>
                      </a:r>
                      <a:r>
                        <a:rPr lang="en-US" sz="1800" baseline="-25000">
                          <a:solidFill>
                            <a:srgbClr val="000099"/>
                          </a:solidFill>
                          <a:effectLst/>
                        </a:rPr>
                        <a:t>F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mail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25296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itar-tass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11548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kp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7220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rbc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3517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4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kommersant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5288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5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ria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16519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4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rambler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3500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356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5 из 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428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Всего: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72888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2492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7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7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3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>
                          <a:solidFill>
                            <a:srgbClr val="000099"/>
                          </a:solidFill>
                          <a:effectLst/>
                        </a:rPr>
                        <a:t>5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27 из 35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dirty="0" smtClean="0">
                <a:solidFill>
                  <a:srgbClr val="FFCC66"/>
                </a:solidFill>
              </a:rPr>
              <a:t>Основные результаты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685800" y="1484313"/>
            <a:ext cx="77025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400" dirty="0">
                <a:solidFill>
                  <a:srgbClr val="003399"/>
                </a:solidFill>
              </a:rPr>
              <a:t>Характеристики разработанного подхода к обнаружению сбоев: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dirty="0">
                <a:solidFill>
                  <a:srgbClr val="003399"/>
                </a:solidFill>
              </a:rPr>
              <a:t>Двухступенчатый анализ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dirty="0">
                <a:solidFill>
                  <a:srgbClr val="003399"/>
                </a:solidFill>
              </a:rPr>
              <a:t>Быстрая иерархическая кластеризация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dirty="0">
                <a:solidFill>
                  <a:srgbClr val="003399"/>
                </a:solidFill>
              </a:rPr>
              <a:t>Сравнение выборок с помощью расстояния </a:t>
            </a:r>
            <a:r>
              <a:rPr lang="ru-RU" sz="2000" dirty="0" err="1">
                <a:solidFill>
                  <a:srgbClr val="003399"/>
                </a:solidFill>
              </a:rPr>
              <a:t>Кульбака-Лейблера</a:t>
            </a:r>
            <a:endParaRPr lang="ru-RU" sz="2000" dirty="0">
              <a:solidFill>
                <a:srgbClr val="003399"/>
              </a:solidFill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dirty="0">
                <a:solidFill>
                  <a:srgbClr val="003399"/>
                </a:solidFill>
              </a:rPr>
              <a:t>Использование пороговой функции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400" dirty="0">
                <a:solidFill>
                  <a:srgbClr val="003399"/>
                </a:solidFill>
              </a:rPr>
              <a:t>Качество работы оперативного детектора: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3399"/>
                </a:solidFill>
              </a:rPr>
              <a:t>99,54% на корректных данных</a:t>
            </a:r>
            <a:endParaRPr lang="en-US" sz="2000" dirty="0">
              <a:solidFill>
                <a:srgbClr val="003399"/>
              </a:solidFill>
            </a:endParaRP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3399"/>
                </a:solidFill>
              </a:rPr>
              <a:t>100% на некорректных данных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400" dirty="0">
                <a:solidFill>
                  <a:srgbClr val="003399"/>
                </a:solidFill>
              </a:rPr>
              <a:t>Качество работы отложенного детектора: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3399"/>
                </a:solidFill>
              </a:rPr>
              <a:t>97,14% на корректных данных</a:t>
            </a:r>
            <a:endParaRPr lang="en-US" sz="2000" dirty="0">
              <a:solidFill>
                <a:srgbClr val="003399"/>
              </a:solidFill>
            </a:endParaRP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3399"/>
                </a:solidFill>
              </a:rPr>
              <a:t>77,15% на некорректных данных</a:t>
            </a:r>
            <a:endParaRPr lang="en-US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dirty="0" smtClean="0"/>
              <a:t>Задача сбора новостной информации</a:t>
            </a:r>
          </a:p>
        </p:txBody>
      </p:sp>
      <p:pic>
        <p:nvPicPr>
          <p:cNvPr id="5123" name="Picture 104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963" y="2436813"/>
            <a:ext cx="7943850" cy="2670175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rdArt 1026"/>
          <p:cNvSpPr>
            <a:spLocks noChangeArrowheads="1" noChangeShapeType="1" noTextEdit="1"/>
          </p:cNvSpPr>
          <p:nvPr/>
        </p:nvSpPr>
        <p:spPr bwMode="auto">
          <a:xfrm>
            <a:off x="1688505" y="4483100"/>
            <a:ext cx="5772149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solidFill>
                  <a:srgbClr val="3399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Научно-производственный центр</a:t>
            </a:r>
          </a:p>
        </p:txBody>
      </p:sp>
      <p:sp>
        <p:nvSpPr>
          <p:cNvPr id="16" name="WordArt 1027"/>
          <p:cNvSpPr>
            <a:spLocks noChangeArrowheads="1" noChangeShapeType="1" noTextEdit="1"/>
          </p:cNvSpPr>
          <p:nvPr/>
        </p:nvSpPr>
        <p:spPr bwMode="auto">
          <a:xfrm>
            <a:off x="1688505" y="5092700"/>
            <a:ext cx="576897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solidFill>
                  <a:srgbClr val="3399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ИНТЕЛТЕК ПЛЮС</a:t>
            </a:r>
          </a:p>
        </p:txBody>
      </p:sp>
      <p:sp>
        <p:nvSpPr>
          <p:cNvPr id="17" name="WordArt 1028"/>
          <p:cNvSpPr>
            <a:spLocks noChangeArrowheads="1" noChangeShapeType="1" noTextEdit="1"/>
          </p:cNvSpPr>
          <p:nvPr/>
        </p:nvSpPr>
        <p:spPr bwMode="auto">
          <a:xfrm>
            <a:off x="4123730" y="5816600"/>
            <a:ext cx="333375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www.inteltec.ru</a:t>
            </a:r>
            <a:endParaRPr lang="ru-RU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18" name="Picture 1029" descr="log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8575" y="2797696"/>
            <a:ext cx="3867150" cy="158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Работа\Интелтек\Статья\Рисунки для статьи\Mgtu_emblem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780928"/>
            <a:ext cx="1500708" cy="15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WordArt 1028"/>
          <p:cNvSpPr>
            <a:spLocks noChangeArrowheads="1" noChangeShapeType="1" noTextEdit="1"/>
          </p:cNvSpPr>
          <p:nvPr/>
        </p:nvSpPr>
        <p:spPr bwMode="auto">
          <a:xfrm>
            <a:off x="1688505" y="1700808"/>
            <a:ext cx="5768975" cy="6648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 smtClean="0">
                <a:solidFill>
                  <a:schemeClr val="bg1">
                    <a:lumMod val="5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МГТУ им. Н.Э. Баумана</a:t>
            </a:r>
            <a:endParaRPr lang="ru-RU" b="1" kern="10" dirty="0">
              <a:solidFill>
                <a:schemeClr val="bg1">
                  <a:lumMod val="50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dirty="0" smtClean="0"/>
              <a:t>Задача обнаружения сбоев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365924"/>
              </p:ext>
            </p:extLst>
          </p:nvPr>
        </p:nvGraphicFramePr>
        <p:xfrm>
          <a:off x="-108520" y="2745978"/>
          <a:ext cx="9433048" cy="4112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Visio" r:id="rId4" imgW="8372543" imgH="3666226" progId="Visio.Drawing.11">
                  <p:embed/>
                </p:oleObj>
              </mc:Choice>
              <mc:Fallback>
                <p:oleObj name="Visio" r:id="rId4" imgW="8372543" imgH="3666226" progId="Visio.Drawing.1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2745978"/>
                        <a:ext cx="9433048" cy="4112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136904" cy="1656184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bg1"/>
              </a:buClr>
              <a:buNone/>
              <a:defRPr/>
            </a:pPr>
            <a:r>
              <a:rPr lang="ru-RU" sz="1800" dirty="0" smtClean="0"/>
              <a:t>Последствия изменения структуры веб-сайта:</a:t>
            </a: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ru-RU" sz="1800" dirty="0" smtClean="0"/>
              <a:t>Данные не извлекаются (проблема может быть обнаружена самой системой сбора)</a:t>
            </a: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ru-RU" sz="1800" dirty="0" smtClean="0"/>
              <a:t>Извлекаются некорректные данные (для обнаружения проблемы необходима подсистема детектирования)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738" y="0"/>
            <a:ext cx="6778625" cy="896938"/>
          </a:xfrm>
        </p:spPr>
        <p:txBody>
          <a:bodyPr/>
          <a:lstStyle/>
          <a:p>
            <a:r>
              <a:rPr lang="ru-RU" sz="2400" dirty="0" smtClean="0"/>
              <a:t>Подходы к обнаружению сбоев</a:t>
            </a:r>
            <a:endParaRPr lang="ru-RU" sz="24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79438" y="1863725"/>
            <a:ext cx="7737475" cy="307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3399"/>
                </a:solidFill>
              </a:rPr>
              <a:t>Оперативное обнаружение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3399"/>
                </a:solidFill>
              </a:rPr>
              <a:t>анализируется только одна веб-страница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ru-RU" sz="2800" dirty="0" smtClean="0">
              <a:solidFill>
                <a:srgbClr val="003399"/>
              </a:solidFill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3399"/>
                </a:solidFill>
              </a:rPr>
              <a:t>Отложенное обнаружение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3399"/>
                </a:solidFill>
              </a:rPr>
              <a:t>анализируется набор из нескольких веб- страниц</a:t>
            </a:r>
            <a:endParaRPr lang="ru-RU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68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146050"/>
            <a:ext cx="6780212" cy="546100"/>
          </a:xfrm>
        </p:spPr>
        <p:txBody>
          <a:bodyPr/>
          <a:lstStyle/>
          <a:p>
            <a:r>
              <a:rPr lang="ru-RU" sz="2400" dirty="0" smtClean="0"/>
              <a:t>Анализ одной веб-страницы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68313" y="5084763"/>
            <a:ext cx="4300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400" dirty="0">
                <a:solidFill>
                  <a:srgbClr val="000099"/>
                </a:solidFill>
              </a:rPr>
              <a:t>+: скорость реакции на сбой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96888" y="5735638"/>
            <a:ext cx="496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400" dirty="0">
                <a:solidFill>
                  <a:srgbClr val="000099"/>
                </a:solidFill>
              </a:rPr>
              <a:t>- : частые ложные срабатывания</a:t>
            </a:r>
          </a:p>
        </p:txBody>
      </p:sp>
      <p:graphicFrame>
        <p:nvGraphicFramePr>
          <p:cNvPr id="7173" name="Объект 4"/>
          <p:cNvGraphicFramePr>
            <a:graphicFrameLocks noChangeAspect="1"/>
          </p:cNvGraphicFramePr>
          <p:nvPr/>
        </p:nvGraphicFramePr>
        <p:xfrm>
          <a:off x="250825" y="1390650"/>
          <a:ext cx="85217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Visio" r:id="rId3" imgW="8372543" imgH="3666226" progId="Visio.Drawing.11">
                  <p:embed/>
                </p:oleObj>
              </mc:Choice>
              <mc:Fallback>
                <p:oleObj name="Visio" r:id="rId3" imgW="8372543" imgH="3666226" progId="Visio.Drawing.1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90650"/>
                        <a:ext cx="8521700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146050"/>
            <a:ext cx="6780212" cy="546100"/>
          </a:xfrm>
        </p:spPr>
        <p:txBody>
          <a:bodyPr/>
          <a:lstStyle/>
          <a:p>
            <a:r>
              <a:rPr lang="ru-RU" sz="2400" dirty="0" smtClean="0"/>
              <a:t>Анализ набора веб-страниц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468313" y="5084763"/>
            <a:ext cx="4564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400" dirty="0">
                <a:solidFill>
                  <a:srgbClr val="000099"/>
                </a:solidFill>
              </a:rPr>
              <a:t>+: высокое качество проверки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496888" y="5735638"/>
            <a:ext cx="4668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400" dirty="0">
                <a:solidFill>
                  <a:srgbClr val="000099"/>
                </a:solidFill>
              </a:rPr>
              <a:t>- : задержка обнаружения сбоя</a:t>
            </a:r>
          </a:p>
        </p:txBody>
      </p:sp>
      <p:graphicFrame>
        <p:nvGraphicFramePr>
          <p:cNvPr id="8197" name="Объект 1"/>
          <p:cNvGraphicFramePr>
            <a:graphicFrameLocks noChangeAspect="1"/>
          </p:cNvGraphicFramePr>
          <p:nvPr/>
        </p:nvGraphicFramePr>
        <p:xfrm>
          <a:off x="250825" y="1390650"/>
          <a:ext cx="85217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Visio" r:id="rId3" imgW="8372543" imgH="3666226" progId="Visio.Drawing.11">
                  <p:embed/>
                </p:oleObj>
              </mc:Choice>
              <mc:Fallback>
                <p:oleObj name="Visio" r:id="rId3" imgW="8372543" imgH="3666226" progId="Visio.Drawing.11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90650"/>
                        <a:ext cx="8521700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146050"/>
            <a:ext cx="6780212" cy="546100"/>
          </a:xfrm>
        </p:spPr>
        <p:txBody>
          <a:bodyPr/>
          <a:lstStyle/>
          <a:p>
            <a:r>
              <a:rPr lang="ru-RU" sz="2400" dirty="0" smtClean="0"/>
              <a:t>Двухступенчатый анализ веб-страниц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961187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3813"/>
            <a:ext cx="6778625" cy="750887"/>
          </a:xfrm>
        </p:spPr>
        <p:txBody>
          <a:bodyPr/>
          <a:lstStyle/>
          <a:p>
            <a:r>
              <a:rPr lang="ru-RU" sz="2400" dirty="0" smtClean="0"/>
              <a:t>Модель документа</a:t>
            </a:r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290513" y="1268413"/>
            <a:ext cx="82915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ru-RU" sz="2800" dirty="0">
                <a:solidFill>
                  <a:srgbClr val="003399"/>
                </a:solidFill>
              </a:rPr>
              <a:t>Характеристики документа:</a:t>
            </a:r>
          </a:p>
        </p:txBody>
      </p:sp>
      <p:graphicFrame>
        <p:nvGraphicFramePr>
          <p:cNvPr id="10244" name="Объект 5"/>
          <p:cNvGraphicFramePr>
            <a:graphicFrameLocks noChangeAspect="1"/>
          </p:cNvGraphicFramePr>
          <p:nvPr/>
        </p:nvGraphicFramePr>
        <p:xfrm>
          <a:off x="2195513" y="5805488"/>
          <a:ext cx="47069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3" imgW="2070000" imgH="253800" progId="Equation.DSMT4">
                  <p:embed/>
                </p:oleObj>
              </mc:Choice>
              <mc:Fallback>
                <p:oleObj name="Equation" r:id="rId3" imgW="2070000" imgH="2538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805488"/>
                        <a:ext cx="47069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79438" y="1863725"/>
            <a:ext cx="773747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</a:rPr>
              <a:t>P – </a:t>
            </a:r>
            <a:r>
              <a:rPr lang="ru-RU" sz="2400" dirty="0">
                <a:solidFill>
                  <a:srgbClr val="000099"/>
                </a:solidFill>
              </a:rPr>
              <a:t>объем веб-страницы</a:t>
            </a:r>
            <a:endParaRPr lang="en-US" sz="1600" dirty="0">
              <a:solidFill>
                <a:srgbClr val="000099"/>
              </a:solidFill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</a:rPr>
              <a:t>S</a:t>
            </a:r>
            <a:r>
              <a:rPr lang="en-US" sz="1600" dirty="0">
                <a:solidFill>
                  <a:srgbClr val="000099"/>
                </a:solidFill>
              </a:rPr>
              <a:t> </a:t>
            </a:r>
            <a:r>
              <a:rPr lang="ru-RU" sz="2400" dirty="0">
                <a:solidFill>
                  <a:srgbClr val="000099"/>
                </a:solidFill>
              </a:rPr>
              <a:t>– суммарный размер параграфов</a:t>
            </a:r>
            <a:endParaRPr lang="en-US" sz="2400" dirty="0">
              <a:solidFill>
                <a:srgbClr val="000099"/>
              </a:solidFill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sym typeface="Symbol" pitchFamily="18" charset="2"/>
              </a:rPr>
              <a:t>N</a:t>
            </a:r>
            <a:r>
              <a:rPr lang="ru-RU" sz="2400" dirty="0">
                <a:solidFill>
                  <a:srgbClr val="000099"/>
                </a:solidFill>
                <a:sym typeface="Symbol" pitchFamily="18" charset="2"/>
              </a:rPr>
              <a:t> – количество параграфов в статье</a:t>
            </a:r>
            <a:endParaRPr lang="en-US" sz="2400" dirty="0">
              <a:solidFill>
                <a:srgbClr val="000099"/>
              </a:solidFill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</a:rPr>
              <a:t>V</a:t>
            </a:r>
            <a:r>
              <a:rPr lang="ru-RU" sz="2400" dirty="0">
                <a:solidFill>
                  <a:srgbClr val="000099"/>
                </a:solidFill>
              </a:rPr>
              <a:t> – дисперсия размера параграфа в рамках статьи</a:t>
            </a:r>
            <a:endParaRPr lang="en-US" sz="2400" dirty="0">
              <a:solidFill>
                <a:srgbClr val="000099"/>
              </a:solidFill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endParaRPr lang="ru-RU" sz="2400" b="1" dirty="0">
              <a:solidFill>
                <a:srgbClr val="003399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31938" y="3519488"/>
          <a:ext cx="5832476" cy="219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238"/>
                <a:gridCol w="2916238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99"/>
                          </a:solidFill>
                        </a:rPr>
                        <a:t>Класс </a:t>
                      </a:r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html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</a:rPr>
                        <a:t>-элементов</a:t>
                      </a:r>
                      <a:endParaRPr lang="ru-RU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37" marR="91437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99"/>
                          </a:solidFill>
                        </a:rPr>
                        <a:t>Характеристика</a:t>
                      </a:r>
                      <a:endParaRPr lang="ru-RU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37" marR="91437" marT="45707" marB="45707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H –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</a:rPr>
                        <a:t>гиперссылки</a:t>
                      </a:r>
                      <a:endParaRPr lang="ru-RU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37" marR="91437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rgbClr val="000099"/>
                          </a:solidFill>
                        </a:rPr>
                        <a:t>T</a:t>
                      </a:r>
                      <a:r>
                        <a:rPr lang="en-US" sz="1800" i="0" baseline="-25000" dirty="0" smtClean="0">
                          <a:solidFill>
                            <a:srgbClr val="000099"/>
                          </a:solidFill>
                        </a:rPr>
                        <a:t>H</a:t>
                      </a:r>
                      <a:endParaRPr lang="ru-RU" sz="1800" i="0" dirty="0">
                        <a:solidFill>
                          <a:srgbClr val="000099"/>
                        </a:solidFill>
                      </a:endParaRPr>
                    </a:p>
                  </a:txBody>
                  <a:tcPr marL="91437" marR="91437" marT="45707" marB="45707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B –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</a:rPr>
                        <a:t>текстовые блоки</a:t>
                      </a:r>
                      <a:endParaRPr lang="ru-RU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37" marR="91437" marT="45707" marB="457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rgbClr val="000099"/>
                          </a:solidFill>
                        </a:rPr>
                        <a:t>T</a:t>
                      </a:r>
                      <a:r>
                        <a:rPr lang="en-US" sz="1800" i="0" baseline="-25000" dirty="0" smtClean="0">
                          <a:solidFill>
                            <a:srgbClr val="000099"/>
                          </a:solidFill>
                        </a:rPr>
                        <a:t>B</a:t>
                      </a:r>
                      <a:endParaRPr lang="ru-RU" sz="1800" i="0" dirty="0" smtClean="0">
                        <a:solidFill>
                          <a:srgbClr val="000099"/>
                        </a:solidFill>
                      </a:endParaRPr>
                    </a:p>
                  </a:txBody>
                  <a:tcPr marL="91437" marR="91437" marT="45707" marB="45707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S –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</a:rPr>
                        <a:t>форматирование</a:t>
                      </a:r>
                      <a:endParaRPr lang="ru-RU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37" marR="91437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rgbClr val="000099"/>
                          </a:solidFill>
                        </a:rPr>
                        <a:t>T</a:t>
                      </a:r>
                      <a:r>
                        <a:rPr lang="en-US" sz="1800" i="0" baseline="-25000" dirty="0" smtClean="0">
                          <a:solidFill>
                            <a:srgbClr val="000099"/>
                          </a:solidFill>
                        </a:rPr>
                        <a:t>S</a:t>
                      </a:r>
                      <a:endParaRPr lang="ru-RU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37" marR="91437" marT="45707" marB="45707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I</a:t>
                      </a:r>
                      <a:r>
                        <a:rPr lang="en-US" sz="1800" baseline="0" dirty="0" smtClean="0">
                          <a:solidFill>
                            <a:srgbClr val="000099"/>
                          </a:solidFill>
                        </a:rPr>
                        <a:t> – </a:t>
                      </a:r>
                      <a:r>
                        <a:rPr lang="ru-RU" sz="1800" baseline="0" dirty="0" smtClean="0">
                          <a:solidFill>
                            <a:srgbClr val="000099"/>
                          </a:solidFill>
                        </a:rPr>
                        <a:t>изображения</a:t>
                      </a:r>
                      <a:endParaRPr lang="ru-RU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37" marR="91437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rgbClr val="000099"/>
                          </a:solidFill>
                        </a:rPr>
                        <a:t>T</a:t>
                      </a:r>
                      <a:r>
                        <a:rPr lang="en-US" sz="1800" i="0" baseline="-25000" dirty="0" smtClean="0">
                          <a:solidFill>
                            <a:srgbClr val="000099"/>
                          </a:solidFill>
                        </a:rPr>
                        <a:t>I</a:t>
                      </a:r>
                      <a:endParaRPr lang="ru-RU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37" marR="91437" marT="45707" marB="45707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O -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</a:rPr>
                        <a:t>прочее</a:t>
                      </a:r>
                      <a:endParaRPr lang="ru-RU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37" marR="91437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solidFill>
                            <a:srgbClr val="000099"/>
                          </a:solidFill>
                        </a:rPr>
                        <a:t>T</a:t>
                      </a:r>
                      <a:r>
                        <a:rPr lang="en-US" sz="1800" i="0" baseline="-25000" dirty="0" smtClean="0">
                          <a:solidFill>
                            <a:srgbClr val="000099"/>
                          </a:solidFill>
                        </a:rPr>
                        <a:t>O</a:t>
                      </a:r>
                      <a:endParaRPr lang="ru-RU" sz="1800" dirty="0">
                        <a:solidFill>
                          <a:srgbClr val="000099"/>
                        </a:solidFill>
                      </a:endParaRPr>
                    </a:p>
                  </a:txBody>
                  <a:tcPr marL="91437" marR="91437" marT="45707" marB="45707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презентация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презентация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резентация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11222</TotalTime>
  <Words>1132</Words>
  <Application>Microsoft Office PowerPoint</Application>
  <PresentationFormat>Экран (4:3)</PresentationFormat>
  <Paragraphs>454</Paragraphs>
  <Slides>30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Times New Roman</vt:lpstr>
      <vt:lpstr>Tahoma</vt:lpstr>
      <vt:lpstr>Symbol</vt:lpstr>
      <vt:lpstr>Wingdings</vt:lpstr>
      <vt:lpstr>Cambria Math</vt:lpstr>
      <vt:lpstr>презентация</vt:lpstr>
      <vt:lpstr>Visio</vt:lpstr>
      <vt:lpstr>Equation</vt:lpstr>
      <vt:lpstr>Презентация PowerPoint</vt:lpstr>
      <vt:lpstr>Тема доклада</vt:lpstr>
      <vt:lpstr>Задача сбора новостной информации</vt:lpstr>
      <vt:lpstr>Задача обнаружения сбоев</vt:lpstr>
      <vt:lpstr>Подходы к обнаружению сбоев</vt:lpstr>
      <vt:lpstr>Анализ одной веб-страницы</vt:lpstr>
      <vt:lpstr>Анализ набора веб-страниц</vt:lpstr>
      <vt:lpstr>Двухступенчатый анализ веб-страниц</vt:lpstr>
      <vt:lpstr>Модель документа</vt:lpstr>
      <vt:lpstr>Модель набора документов 1</vt:lpstr>
      <vt:lpstr>Модель набора документов 2</vt:lpstr>
      <vt:lpstr>Принципы оперативного детектирования 1</vt:lpstr>
      <vt:lpstr>Принципы оперативного детектирования 2</vt:lpstr>
      <vt:lpstr>Измененная модель документа</vt:lpstr>
      <vt:lpstr>Основные требования к методу кластеризации</vt:lpstr>
      <vt:lpstr>Методы кластеризации</vt:lpstr>
      <vt:lpstr>Предложенный алгоритм кластеризации</vt:lpstr>
      <vt:lpstr>Ограничивающие поверхности</vt:lpstr>
      <vt:lpstr>Отложенный детектор</vt:lpstr>
      <vt:lpstr>Оценивание сходства выборок</vt:lpstr>
      <vt:lpstr>Пороговая функция 1</vt:lpstr>
      <vt:lpstr>Пороговая функция 2</vt:lpstr>
      <vt:lpstr>Функциональная схема системы детектирования</vt:lpstr>
      <vt:lpstr>Исходные данные для экспериментов</vt:lpstr>
      <vt:lpstr>Эксперимент 1. Оперативный детектор</vt:lpstr>
      <vt:lpstr>Эксперимент 1. Отложенный детектор</vt:lpstr>
      <vt:lpstr>Эксперимент 2. Оперативный детектор</vt:lpstr>
      <vt:lpstr>Эксперимент 2. Отложенный детектор</vt:lpstr>
      <vt:lpstr>Основные результаты</vt:lpstr>
      <vt:lpstr>Презентация PowerPoint</vt:lpstr>
    </vt:vector>
  </TitlesOfParts>
  <Company>Homeoffice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Симаков Константин Васильевич</dc:creator>
  <cp:lastModifiedBy>1</cp:lastModifiedBy>
  <cp:revision>807</cp:revision>
  <dcterms:created xsi:type="dcterms:W3CDTF">2003-10-25T09:07:14Z</dcterms:created>
  <dcterms:modified xsi:type="dcterms:W3CDTF">2012-10-16T16:42:02Z</dcterms:modified>
</cp:coreProperties>
</file>