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9"/>
  </p:notesMasterIdLst>
  <p:sldIdLst>
    <p:sldId id="281" r:id="rId2"/>
    <p:sldId id="310" r:id="rId3"/>
    <p:sldId id="314" r:id="rId4"/>
    <p:sldId id="315" r:id="rId5"/>
    <p:sldId id="319" r:id="rId6"/>
    <p:sldId id="324" r:id="rId7"/>
    <p:sldId id="317" r:id="rId8"/>
    <p:sldId id="322" r:id="rId9"/>
    <p:sldId id="323" r:id="rId10"/>
    <p:sldId id="320" r:id="rId11"/>
    <p:sldId id="362" r:id="rId12"/>
    <p:sldId id="361" r:id="rId13"/>
    <p:sldId id="363" r:id="rId14"/>
    <p:sldId id="326" r:id="rId15"/>
    <p:sldId id="321" r:id="rId16"/>
    <p:sldId id="327" r:id="rId17"/>
    <p:sldId id="345" r:id="rId18"/>
    <p:sldId id="346" r:id="rId19"/>
    <p:sldId id="347" r:id="rId20"/>
    <p:sldId id="348" r:id="rId21"/>
    <p:sldId id="349" r:id="rId22"/>
    <p:sldId id="350" r:id="rId23"/>
    <p:sldId id="351" r:id="rId24"/>
    <p:sldId id="360" r:id="rId25"/>
    <p:sldId id="332" r:id="rId26"/>
    <p:sldId id="372" r:id="rId27"/>
    <p:sldId id="328" r:id="rId28"/>
    <p:sldId id="365" r:id="rId29"/>
    <p:sldId id="366" r:id="rId30"/>
    <p:sldId id="369" r:id="rId31"/>
    <p:sldId id="329" r:id="rId32"/>
    <p:sldId id="367" r:id="rId33"/>
    <p:sldId id="334" r:id="rId34"/>
    <p:sldId id="335" r:id="rId35"/>
    <p:sldId id="368" r:id="rId36"/>
    <p:sldId id="375" r:id="rId37"/>
    <p:sldId id="336" r:id="rId38"/>
    <p:sldId id="337" r:id="rId39"/>
    <p:sldId id="338" r:id="rId40"/>
    <p:sldId id="370" r:id="rId41"/>
    <p:sldId id="376" r:id="rId42"/>
    <p:sldId id="373" r:id="rId43"/>
    <p:sldId id="331" r:id="rId44"/>
    <p:sldId id="339" r:id="rId45"/>
    <p:sldId id="371" r:id="rId46"/>
    <p:sldId id="340" r:id="rId47"/>
    <p:sldId id="341" r:id="rId48"/>
    <p:sldId id="342" r:id="rId49"/>
    <p:sldId id="344" r:id="rId50"/>
    <p:sldId id="343" r:id="rId51"/>
    <p:sldId id="374" r:id="rId52"/>
    <p:sldId id="359" r:id="rId53"/>
    <p:sldId id="282" r:id="rId54"/>
    <p:sldId id="352" r:id="rId55"/>
    <p:sldId id="355" r:id="rId56"/>
    <p:sldId id="357" r:id="rId57"/>
    <p:sldId id="358" r:id="rId58"/>
  </p:sldIdLst>
  <p:sldSz cx="10150475" cy="7589838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009900"/>
    <a:srgbClr val="33CC33"/>
    <a:srgbClr val="FF000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54" autoAdjust="0"/>
  </p:normalViewPr>
  <p:slideViewPr>
    <p:cSldViewPr>
      <p:cViewPr>
        <p:scale>
          <a:sx n="70" d="100"/>
          <a:sy n="70" d="100"/>
        </p:scale>
        <p:origin x="-606" y="156"/>
      </p:cViewPr>
      <p:guideLst>
        <p:guide orient="horz" pos="2390"/>
        <p:guide pos="319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F0DA2E-F277-4241-BD40-5AC14DAA4211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65FA08A5-E8CF-4C2E-AF10-1598DDA227EF}">
      <dgm:prSet/>
      <dgm:spPr/>
      <dgm:t>
        <a:bodyPr/>
        <a:lstStyle/>
        <a:p>
          <a:pPr rtl="0"/>
          <a:r>
            <a:rPr lang="ru-RU" b="1" dirty="0" smtClean="0"/>
            <a:t>Географическое место</a:t>
          </a:r>
          <a:endParaRPr lang="ru-RU" dirty="0"/>
        </a:p>
      </dgm:t>
    </dgm:pt>
    <dgm:pt modelId="{932F5A5E-E2EC-4198-B597-612FC2E42837}" type="parTrans" cxnId="{962C2A43-D302-4DB1-9EEC-2C17278900ED}">
      <dgm:prSet/>
      <dgm:spPr/>
      <dgm:t>
        <a:bodyPr/>
        <a:lstStyle/>
        <a:p>
          <a:endParaRPr lang="ru-RU"/>
        </a:p>
      </dgm:t>
    </dgm:pt>
    <dgm:pt modelId="{8212C4E4-A472-439F-BA35-6A683190B2CD}" type="sibTrans" cxnId="{962C2A43-D302-4DB1-9EEC-2C17278900ED}">
      <dgm:prSet/>
      <dgm:spPr/>
      <dgm:t>
        <a:bodyPr/>
        <a:lstStyle/>
        <a:p>
          <a:endParaRPr lang="ru-RU"/>
        </a:p>
      </dgm:t>
    </dgm:pt>
    <dgm:pt modelId="{62F938C1-9C40-424E-9821-9D28E24D0522}">
      <dgm:prSet/>
      <dgm:spPr/>
      <dgm:t>
        <a:bodyPr/>
        <a:lstStyle/>
        <a:p>
          <a:pPr rtl="0"/>
          <a:r>
            <a:rPr lang="ru-RU" u="sng" dirty="0" smtClean="0"/>
            <a:t>Название места</a:t>
          </a:r>
          <a:r>
            <a:rPr lang="ru-RU" dirty="0" smtClean="0"/>
            <a:t>					</a:t>
          </a:r>
          <a:endParaRPr lang="ru-RU" dirty="0"/>
        </a:p>
      </dgm:t>
    </dgm:pt>
    <dgm:pt modelId="{2AD33761-4F08-4EC1-9171-7A8AB3DC16D9}" type="parTrans" cxnId="{1DED8B3E-24EF-473C-B6D0-9BBBB9C12674}">
      <dgm:prSet/>
      <dgm:spPr/>
      <dgm:t>
        <a:bodyPr/>
        <a:lstStyle/>
        <a:p>
          <a:endParaRPr lang="ru-RU"/>
        </a:p>
      </dgm:t>
    </dgm:pt>
    <dgm:pt modelId="{BBBEC69B-C536-4399-9AC8-5DD9E9E18797}" type="sibTrans" cxnId="{1DED8B3E-24EF-473C-B6D0-9BBBB9C12674}">
      <dgm:prSet/>
      <dgm:spPr/>
      <dgm:t>
        <a:bodyPr/>
        <a:lstStyle/>
        <a:p>
          <a:endParaRPr lang="ru-RU"/>
        </a:p>
      </dgm:t>
    </dgm:pt>
    <dgm:pt modelId="{431A7F32-1B06-4D6B-833B-532A96B722C0}">
      <dgm:prSet/>
      <dgm:spPr/>
      <dgm:t>
        <a:bodyPr/>
        <a:lstStyle/>
        <a:p>
          <a:pPr rtl="0"/>
          <a:r>
            <a:rPr lang="ru-RU" dirty="0" smtClean="0"/>
            <a:t>Географический тип					</a:t>
          </a:r>
          <a:endParaRPr lang="ru-RU" dirty="0"/>
        </a:p>
      </dgm:t>
    </dgm:pt>
    <dgm:pt modelId="{80DF6A81-D13B-4C78-8305-FC9FD89122A0}" type="parTrans" cxnId="{B02A7D84-0F19-48F8-A514-1BF38AD60366}">
      <dgm:prSet/>
      <dgm:spPr/>
      <dgm:t>
        <a:bodyPr/>
        <a:lstStyle/>
        <a:p>
          <a:endParaRPr lang="ru-RU"/>
        </a:p>
      </dgm:t>
    </dgm:pt>
    <dgm:pt modelId="{92236E0F-D647-4EE3-9A53-341787129029}" type="sibTrans" cxnId="{B02A7D84-0F19-48F8-A514-1BF38AD60366}">
      <dgm:prSet/>
      <dgm:spPr/>
      <dgm:t>
        <a:bodyPr/>
        <a:lstStyle/>
        <a:p>
          <a:endParaRPr lang="ru-RU"/>
        </a:p>
      </dgm:t>
    </dgm:pt>
    <dgm:pt modelId="{8EADD14C-E124-432A-A3AE-291C93181327}">
      <dgm:prSet/>
      <dgm:spPr/>
      <dgm:t>
        <a:bodyPr/>
        <a:lstStyle/>
        <a:p>
          <a:pPr rtl="0"/>
          <a:r>
            <a:rPr lang="ru-RU" dirty="0" smtClean="0"/>
            <a:t>Название на других языках				</a:t>
          </a:r>
          <a:endParaRPr lang="ru-RU" dirty="0"/>
        </a:p>
      </dgm:t>
    </dgm:pt>
    <dgm:pt modelId="{0FFE3AA5-C9B1-4684-818E-C6F607AD1328}" type="parTrans" cxnId="{609E4CF3-6A2B-4265-9EBB-35ECF480C104}">
      <dgm:prSet/>
      <dgm:spPr/>
      <dgm:t>
        <a:bodyPr/>
        <a:lstStyle/>
        <a:p>
          <a:endParaRPr lang="ru-RU"/>
        </a:p>
      </dgm:t>
    </dgm:pt>
    <dgm:pt modelId="{B449174F-53F9-416D-BCA5-650EED400B9A}" type="sibTrans" cxnId="{609E4CF3-6A2B-4265-9EBB-35ECF480C104}">
      <dgm:prSet/>
      <dgm:spPr/>
      <dgm:t>
        <a:bodyPr/>
        <a:lstStyle/>
        <a:p>
          <a:endParaRPr lang="ru-RU"/>
        </a:p>
      </dgm:t>
    </dgm:pt>
    <dgm:pt modelId="{B0C20B1C-F948-4E0C-AF10-0115B74B3C40}">
      <dgm:prSet/>
      <dgm:spPr/>
      <dgm:t>
        <a:bodyPr/>
        <a:lstStyle/>
        <a:p>
          <a:pPr rtl="0"/>
          <a:r>
            <a:rPr lang="ru-RU" i="1" dirty="0" err="1" smtClean="0"/>
            <a:t>Оргвзнос</a:t>
          </a:r>
          <a:r>
            <a:rPr lang="ru-RU" i="1" dirty="0" smtClean="0"/>
            <a:t> (для иностранных участников равный</a:t>
          </a:r>
          <a:br>
            <a:rPr lang="ru-RU" i="1" dirty="0" smtClean="0"/>
          </a:br>
          <a:r>
            <a:rPr lang="ru-RU" i="1" dirty="0" smtClean="0"/>
            <a:t>150 евро, а для участников из </a:t>
          </a:r>
          <a:r>
            <a:rPr lang="ru-RU" b="1" i="1" u="sng" dirty="0" smtClean="0"/>
            <a:t>России</a:t>
          </a:r>
          <a:r>
            <a:rPr lang="ru-RU" i="1" dirty="0" smtClean="0"/>
            <a:t> и стран СНГ равный 500 руб.) </a:t>
          </a:r>
          <a:endParaRPr lang="ru-RU" dirty="0"/>
        </a:p>
      </dgm:t>
    </dgm:pt>
    <dgm:pt modelId="{A0F68945-51B5-440E-8DAF-C90526752CD9}" type="parTrans" cxnId="{76185EA4-9478-4E6E-9746-E1CE5DE8BCA9}">
      <dgm:prSet/>
      <dgm:spPr/>
      <dgm:t>
        <a:bodyPr/>
        <a:lstStyle/>
        <a:p>
          <a:endParaRPr lang="ru-RU"/>
        </a:p>
      </dgm:t>
    </dgm:pt>
    <dgm:pt modelId="{C31A751C-BC50-4CF1-A4F3-CEBC42C5B6A1}" type="sibTrans" cxnId="{76185EA4-9478-4E6E-9746-E1CE5DE8BCA9}">
      <dgm:prSet/>
      <dgm:spPr/>
      <dgm:t>
        <a:bodyPr/>
        <a:lstStyle/>
        <a:p>
          <a:endParaRPr lang="ru-RU"/>
        </a:p>
      </dgm:t>
    </dgm:pt>
    <dgm:pt modelId="{AC354842-A8FE-4B55-8FC5-A017418FCC93}" type="pres">
      <dgm:prSet presAssocID="{89F0DA2E-F277-4241-BD40-5AC14DAA421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168B11-9AF9-45B4-9502-DA45A0B14D14}" type="pres">
      <dgm:prSet presAssocID="{65FA08A5-E8CF-4C2E-AF10-1598DDA227E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833EAE-13D7-4990-87FB-6A8F1F0C9497}" type="pres">
      <dgm:prSet presAssocID="{65FA08A5-E8CF-4C2E-AF10-1598DDA227EF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A80C43-E96F-462C-839F-D12CC799198A}" type="pres">
      <dgm:prSet presAssocID="{B0C20B1C-F948-4E0C-AF10-0115B74B3C40}" presName="parentText" presStyleLbl="node1" presStyleIdx="1" presStyleCnt="2" custLinFactNeighborY="271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B1FB5A-EF1F-40A4-AF93-523D43BF3A5A}" type="presOf" srcId="{62F938C1-9C40-424E-9821-9D28E24D0522}" destId="{B6833EAE-13D7-4990-87FB-6A8F1F0C9497}" srcOrd="0" destOrd="0" presId="urn:microsoft.com/office/officeart/2005/8/layout/vList2"/>
    <dgm:cxn modelId="{1EB1B0B9-DE09-4DCA-8421-9A1FA52EA5E4}" type="presOf" srcId="{65FA08A5-E8CF-4C2E-AF10-1598DDA227EF}" destId="{53168B11-9AF9-45B4-9502-DA45A0B14D14}" srcOrd="0" destOrd="0" presId="urn:microsoft.com/office/officeart/2005/8/layout/vList2"/>
    <dgm:cxn modelId="{B0DC21AE-F471-458D-AB04-69A6EB2F736F}" type="presOf" srcId="{8EADD14C-E124-432A-A3AE-291C93181327}" destId="{B6833EAE-13D7-4990-87FB-6A8F1F0C9497}" srcOrd="0" destOrd="2" presId="urn:microsoft.com/office/officeart/2005/8/layout/vList2"/>
    <dgm:cxn modelId="{0E2E8C08-991D-4E82-B172-0728AFA6EB38}" type="presOf" srcId="{B0C20B1C-F948-4E0C-AF10-0115B74B3C40}" destId="{07A80C43-E96F-462C-839F-D12CC799198A}" srcOrd="0" destOrd="0" presId="urn:microsoft.com/office/officeart/2005/8/layout/vList2"/>
    <dgm:cxn modelId="{962C2A43-D302-4DB1-9EEC-2C17278900ED}" srcId="{89F0DA2E-F277-4241-BD40-5AC14DAA4211}" destId="{65FA08A5-E8CF-4C2E-AF10-1598DDA227EF}" srcOrd="0" destOrd="0" parTransId="{932F5A5E-E2EC-4198-B597-612FC2E42837}" sibTransId="{8212C4E4-A472-439F-BA35-6A683190B2CD}"/>
    <dgm:cxn modelId="{1DED8B3E-24EF-473C-B6D0-9BBBB9C12674}" srcId="{65FA08A5-E8CF-4C2E-AF10-1598DDA227EF}" destId="{62F938C1-9C40-424E-9821-9D28E24D0522}" srcOrd="0" destOrd="0" parTransId="{2AD33761-4F08-4EC1-9171-7A8AB3DC16D9}" sibTransId="{BBBEC69B-C536-4399-9AC8-5DD9E9E18797}"/>
    <dgm:cxn modelId="{76185EA4-9478-4E6E-9746-E1CE5DE8BCA9}" srcId="{89F0DA2E-F277-4241-BD40-5AC14DAA4211}" destId="{B0C20B1C-F948-4E0C-AF10-0115B74B3C40}" srcOrd="1" destOrd="0" parTransId="{A0F68945-51B5-440E-8DAF-C90526752CD9}" sibTransId="{C31A751C-BC50-4CF1-A4F3-CEBC42C5B6A1}"/>
    <dgm:cxn modelId="{14C7AF0B-019A-4FC3-8143-1E416BCFC0D5}" type="presOf" srcId="{89F0DA2E-F277-4241-BD40-5AC14DAA4211}" destId="{AC354842-A8FE-4B55-8FC5-A017418FCC93}" srcOrd="0" destOrd="0" presId="urn:microsoft.com/office/officeart/2005/8/layout/vList2"/>
    <dgm:cxn modelId="{B02A7D84-0F19-48F8-A514-1BF38AD60366}" srcId="{65FA08A5-E8CF-4C2E-AF10-1598DDA227EF}" destId="{431A7F32-1B06-4D6B-833B-532A96B722C0}" srcOrd="1" destOrd="0" parTransId="{80DF6A81-D13B-4C78-8305-FC9FD89122A0}" sibTransId="{92236E0F-D647-4EE3-9A53-341787129029}"/>
    <dgm:cxn modelId="{78F06920-16F6-4645-8D04-5FCD512C7BCA}" type="presOf" srcId="{431A7F32-1B06-4D6B-833B-532A96B722C0}" destId="{B6833EAE-13D7-4990-87FB-6A8F1F0C9497}" srcOrd="0" destOrd="1" presId="urn:microsoft.com/office/officeart/2005/8/layout/vList2"/>
    <dgm:cxn modelId="{609E4CF3-6A2B-4265-9EBB-35ECF480C104}" srcId="{65FA08A5-E8CF-4C2E-AF10-1598DDA227EF}" destId="{8EADD14C-E124-432A-A3AE-291C93181327}" srcOrd="2" destOrd="0" parTransId="{0FFE3AA5-C9B1-4684-818E-C6F607AD1328}" sibTransId="{B449174F-53F9-416D-BCA5-650EED400B9A}"/>
    <dgm:cxn modelId="{294A4D69-5FFA-4A5F-B17F-39AA75AE763F}" type="presParOf" srcId="{AC354842-A8FE-4B55-8FC5-A017418FCC93}" destId="{53168B11-9AF9-45B4-9502-DA45A0B14D14}" srcOrd="0" destOrd="0" presId="urn:microsoft.com/office/officeart/2005/8/layout/vList2"/>
    <dgm:cxn modelId="{AA5214AD-7448-48CC-AAE9-37CB5C0CD860}" type="presParOf" srcId="{AC354842-A8FE-4B55-8FC5-A017418FCC93}" destId="{B6833EAE-13D7-4990-87FB-6A8F1F0C9497}" srcOrd="1" destOrd="0" presId="urn:microsoft.com/office/officeart/2005/8/layout/vList2"/>
    <dgm:cxn modelId="{4FCF814B-FE68-4645-BBBE-55AA5EFD0B24}" type="presParOf" srcId="{AC354842-A8FE-4B55-8FC5-A017418FCC93}" destId="{07A80C43-E96F-462C-839F-D12CC799198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20CE55-B0B2-49FE-8244-CE3C6C6C6DB6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9575FE95-75D7-4FE8-8DE7-CD184ACCF607}">
      <dgm:prSet/>
      <dgm:spPr/>
      <dgm:t>
        <a:bodyPr/>
        <a:lstStyle/>
        <a:p>
          <a:pPr rtl="0"/>
          <a:r>
            <a:rPr lang="ru-RU" b="1" dirty="0" smtClean="0"/>
            <a:t>Интернет-ресурс</a:t>
          </a:r>
          <a:endParaRPr lang="ru-RU" dirty="0"/>
        </a:p>
      </dgm:t>
    </dgm:pt>
    <dgm:pt modelId="{C5CDA31E-B7B9-4B4E-B7AC-8D6DBF32815F}" type="parTrans" cxnId="{DE8FDC3C-98A1-480F-BB54-069417C3E1BD}">
      <dgm:prSet/>
      <dgm:spPr/>
      <dgm:t>
        <a:bodyPr/>
        <a:lstStyle/>
        <a:p>
          <a:endParaRPr lang="ru-RU"/>
        </a:p>
      </dgm:t>
    </dgm:pt>
    <dgm:pt modelId="{3A82B1F0-6EF7-4E72-85AF-A95052FB7B98}" type="sibTrans" cxnId="{DE8FDC3C-98A1-480F-BB54-069417C3E1BD}">
      <dgm:prSet/>
      <dgm:spPr/>
      <dgm:t>
        <a:bodyPr/>
        <a:lstStyle/>
        <a:p>
          <a:endParaRPr lang="ru-RU"/>
        </a:p>
      </dgm:t>
    </dgm:pt>
    <dgm:pt modelId="{DCBEF709-C401-48CB-BC98-E5F4D6A522AC}">
      <dgm:prSet/>
      <dgm:spPr/>
      <dgm:t>
        <a:bodyPr/>
        <a:lstStyle/>
        <a:p>
          <a:pPr rtl="0"/>
          <a:r>
            <a:rPr lang="en-US" u="sng" dirty="0" smtClean="0"/>
            <a:t>URL</a:t>
          </a:r>
          <a:r>
            <a:rPr lang="ru-RU" dirty="0" smtClean="0"/>
            <a:t>		</a:t>
          </a:r>
          <a:r>
            <a:rPr lang="en-US" dirty="0" smtClean="0"/>
            <a:t>		</a:t>
          </a:r>
          <a:endParaRPr lang="ru-RU" dirty="0"/>
        </a:p>
      </dgm:t>
    </dgm:pt>
    <dgm:pt modelId="{B2236C61-DDA9-4618-A728-E3AFFEB4A1C7}" type="parTrans" cxnId="{D70745CC-FC1C-4A33-9728-89B9AD962FEE}">
      <dgm:prSet/>
      <dgm:spPr/>
      <dgm:t>
        <a:bodyPr/>
        <a:lstStyle/>
        <a:p>
          <a:endParaRPr lang="ru-RU"/>
        </a:p>
      </dgm:t>
    </dgm:pt>
    <dgm:pt modelId="{DA31F7E7-BE0D-45EC-A786-64161C5C48B3}" type="sibTrans" cxnId="{D70745CC-FC1C-4A33-9728-89B9AD962FEE}">
      <dgm:prSet/>
      <dgm:spPr/>
      <dgm:t>
        <a:bodyPr/>
        <a:lstStyle/>
        <a:p>
          <a:endParaRPr lang="ru-RU"/>
        </a:p>
      </dgm:t>
    </dgm:pt>
    <dgm:pt modelId="{3EBDF4E4-A177-4E69-90F4-B9E66F52C454}">
      <dgm:prSet/>
      <dgm:spPr/>
      <dgm:t>
        <a:bodyPr/>
        <a:lstStyle/>
        <a:p>
          <a:pPr rtl="0"/>
          <a:r>
            <a:rPr lang="ru-RU" smtClean="0"/>
            <a:t>Название ресурса</a:t>
          </a:r>
          <a:endParaRPr lang="ru-RU"/>
        </a:p>
      </dgm:t>
    </dgm:pt>
    <dgm:pt modelId="{60CADBD3-3223-4D50-8C66-25E370C0EF3E}" type="parTrans" cxnId="{A82A6A3A-8709-4D84-85C2-35C7BAFC310A}">
      <dgm:prSet/>
      <dgm:spPr/>
      <dgm:t>
        <a:bodyPr/>
        <a:lstStyle/>
        <a:p>
          <a:endParaRPr lang="ru-RU"/>
        </a:p>
      </dgm:t>
    </dgm:pt>
    <dgm:pt modelId="{FB8AA9BB-C921-49E2-8AA1-DEC0EB927506}" type="sibTrans" cxnId="{A82A6A3A-8709-4D84-85C2-35C7BAFC310A}">
      <dgm:prSet/>
      <dgm:spPr/>
      <dgm:t>
        <a:bodyPr/>
        <a:lstStyle/>
        <a:p>
          <a:endParaRPr lang="ru-RU"/>
        </a:p>
      </dgm:t>
    </dgm:pt>
    <dgm:pt modelId="{81E160F5-588F-499C-ACEC-3174DF31BD59}">
      <dgm:prSet/>
      <dgm:spPr/>
      <dgm:t>
        <a:bodyPr/>
        <a:lstStyle/>
        <a:p>
          <a:pPr rtl="0"/>
          <a:r>
            <a:rPr lang="ru-RU" dirty="0" smtClean="0"/>
            <a:t>Описание ресурса</a:t>
          </a:r>
          <a:endParaRPr lang="ru-RU" dirty="0"/>
        </a:p>
      </dgm:t>
    </dgm:pt>
    <dgm:pt modelId="{480B85F6-214F-45A6-8206-007E9ACAFB2D}" type="parTrans" cxnId="{9CEDF583-A040-4910-A836-EFC2297F04CA}">
      <dgm:prSet/>
      <dgm:spPr/>
      <dgm:t>
        <a:bodyPr/>
        <a:lstStyle/>
        <a:p>
          <a:endParaRPr lang="ru-RU"/>
        </a:p>
      </dgm:t>
    </dgm:pt>
    <dgm:pt modelId="{2F3096CE-5867-4658-B3D0-14495F7E00D1}" type="sibTrans" cxnId="{9CEDF583-A040-4910-A836-EFC2297F04CA}">
      <dgm:prSet/>
      <dgm:spPr/>
      <dgm:t>
        <a:bodyPr/>
        <a:lstStyle/>
        <a:p>
          <a:endParaRPr lang="ru-RU"/>
        </a:p>
      </dgm:t>
    </dgm:pt>
    <dgm:pt modelId="{D413969E-C875-40B8-818B-296AA7EFD8AA}">
      <dgm:prSet/>
      <dgm:spPr/>
      <dgm:t>
        <a:bodyPr/>
        <a:lstStyle/>
        <a:p>
          <a:pPr rtl="0"/>
          <a:r>
            <a:rPr lang="ru-RU" dirty="0" smtClean="0"/>
            <a:t>Права доступа</a:t>
          </a:r>
          <a:endParaRPr lang="ru-RU" dirty="0"/>
        </a:p>
      </dgm:t>
    </dgm:pt>
    <dgm:pt modelId="{CD296004-3A61-47D1-871F-687FF1D7D38A}" type="parTrans" cxnId="{1D4DD03F-5E45-40D9-A3A4-04D0486134C0}">
      <dgm:prSet/>
      <dgm:spPr/>
      <dgm:t>
        <a:bodyPr/>
        <a:lstStyle/>
        <a:p>
          <a:endParaRPr lang="ru-RU"/>
        </a:p>
      </dgm:t>
    </dgm:pt>
    <dgm:pt modelId="{6536F557-6023-442F-9444-F5C6994B0C94}" type="sibTrans" cxnId="{1D4DD03F-5E45-40D9-A3A4-04D0486134C0}">
      <dgm:prSet/>
      <dgm:spPr/>
      <dgm:t>
        <a:bodyPr/>
        <a:lstStyle/>
        <a:p>
          <a:endParaRPr lang="ru-RU"/>
        </a:p>
      </dgm:t>
    </dgm:pt>
    <dgm:pt modelId="{E1B9A67B-8AD3-4D7D-897F-47002FEAD78F}">
      <dgm:prSet/>
      <dgm:spPr/>
      <dgm:t>
        <a:bodyPr/>
        <a:lstStyle/>
        <a:p>
          <a:pPr rtl="0"/>
          <a:r>
            <a:rPr lang="ru-RU" smtClean="0"/>
            <a:t>Тип доступа</a:t>
          </a:r>
          <a:endParaRPr lang="ru-RU"/>
        </a:p>
      </dgm:t>
    </dgm:pt>
    <dgm:pt modelId="{245549DB-27A2-4837-BF21-94CB1BF2B64A}" type="parTrans" cxnId="{0DDD6F08-E4EE-4CC0-AAEE-C315E18AF029}">
      <dgm:prSet/>
      <dgm:spPr/>
      <dgm:t>
        <a:bodyPr/>
        <a:lstStyle/>
        <a:p>
          <a:endParaRPr lang="ru-RU"/>
        </a:p>
      </dgm:t>
    </dgm:pt>
    <dgm:pt modelId="{356E15DB-DDF7-4358-B280-064F540F4D12}" type="sibTrans" cxnId="{0DDD6F08-E4EE-4CC0-AAEE-C315E18AF029}">
      <dgm:prSet/>
      <dgm:spPr/>
      <dgm:t>
        <a:bodyPr/>
        <a:lstStyle/>
        <a:p>
          <a:endParaRPr lang="ru-RU"/>
        </a:p>
      </dgm:t>
    </dgm:pt>
    <dgm:pt modelId="{04AF21F9-AF86-4772-A190-F599284E10FD}">
      <dgm:prSet/>
      <dgm:spPr/>
      <dgm:t>
        <a:bodyPr/>
        <a:lstStyle/>
        <a:p>
          <a:pPr rtl="0"/>
          <a:r>
            <a:rPr lang="ru-RU" smtClean="0"/>
            <a:t>Тип ресурса</a:t>
          </a:r>
          <a:endParaRPr lang="ru-RU"/>
        </a:p>
      </dgm:t>
    </dgm:pt>
    <dgm:pt modelId="{25B329D2-E52B-41E1-A4C4-2B9C153D9DB0}" type="parTrans" cxnId="{86C497DC-31DA-403C-97C8-F08B4C9CB6D6}">
      <dgm:prSet/>
      <dgm:spPr/>
      <dgm:t>
        <a:bodyPr/>
        <a:lstStyle/>
        <a:p>
          <a:endParaRPr lang="ru-RU"/>
        </a:p>
      </dgm:t>
    </dgm:pt>
    <dgm:pt modelId="{ADB1D864-795C-41FC-BE33-018306EBD66A}" type="sibTrans" cxnId="{86C497DC-31DA-403C-97C8-F08B4C9CB6D6}">
      <dgm:prSet/>
      <dgm:spPr/>
      <dgm:t>
        <a:bodyPr/>
        <a:lstStyle/>
        <a:p>
          <a:endParaRPr lang="ru-RU"/>
        </a:p>
      </dgm:t>
    </dgm:pt>
    <dgm:pt modelId="{E45174EC-6DCE-4850-9C38-0F72469E343E}">
      <dgm:prSet/>
      <dgm:spPr/>
      <dgm:t>
        <a:bodyPr/>
        <a:lstStyle/>
        <a:p>
          <a:pPr rtl="0"/>
          <a:r>
            <a:rPr lang="ru-RU" smtClean="0"/>
            <a:t>Формат</a:t>
          </a:r>
          <a:endParaRPr lang="ru-RU"/>
        </a:p>
      </dgm:t>
    </dgm:pt>
    <dgm:pt modelId="{A48C60FC-BFA6-46AB-83DF-B08D7BF4C94D}" type="parTrans" cxnId="{E03C2C15-24AB-4806-B8B4-F80C8994EFF4}">
      <dgm:prSet/>
      <dgm:spPr/>
      <dgm:t>
        <a:bodyPr/>
        <a:lstStyle/>
        <a:p>
          <a:endParaRPr lang="ru-RU"/>
        </a:p>
      </dgm:t>
    </dgm:pt>
    <dgm:pt modelId="{2C72A5D4-0C21-480C-86CE-BDB677FD07ED}" type="sibTrans" cxnId="{E03C2C15-24AB-4806-B8B4-F80C8994EFF4}">
      <dgm:prSet/>
      <dgm:spPr/>
      <dgm:t>
        <a:bodyPr/>
        <a:lstStyle/>
        <a:p>
          <a:endParaRPr lang="ru-RU"/>
        </a:p>
      </dgm:t>
    </dgm:pt>
    <dgm:pt modelId="{C384573B-AABA-44A2-B31F-A772951F659C}">
      <dgm:prSet/>
      <dgm:spPr/>
      <dgm:t>
        <a:bodyPr/>
        <a:lstStyle/>
        <a:p>
          <a:pPr rtl="0"/>
          <a:r>
            <a:rPr lang="ru-RU" dirty="0" smtClean="0"/>
            <a:t>Язык ресурса</a:t>
          </a:r>
          <a:endParaRPr lang="ru-RU" dirty="0"/>
        </a:p>
      </dgm:t>
    </dgm:pt>
    <dgm:pt modelId="{9BA9FC78-2899-40F3-BB9A-444307A961BC}" type="parTrans" cxnId="{5C4EE1F2-FE82-462E-B3E2-136F0414819F}">
      <dgm:prSet/>
      <dgm:spPr/>
      <dgm:t>
        <a:bodyPr/>
        <a:lstStyle/>
        <a:p>
          <a:endParaRPr lang="ru-RU"/>
        </a:p>
      </dgm:t>
    </dgm:pt>
    <dgm:pt modelId="{A1D4FEE7-AF12-43E3-8CA1-13C714E5B991}" type="sibTrans" cxnId="{5C4EE1F2-FE82-462E-B3E2-136F0414819F}">
      <dgm:prSet/>
      <dgm:spPr/>
      <dgm:t>
        <a:bodyPr/>
        <a:lstStyle/>
        <a:p>
          <a:endParaRPr lang="ru-RU"/>
        </a:p>
      </dgm:t>
    </dgm:pt>
    <dgm:pt modelId="{AB9BD83F-5D5D-4840-B8C4-F00CBC9A2827}">
      <dgm:prSet/>
      <dgm:spPr/>
      <dgm:t>
        <a:bodyPr/>
        <a:lstStyle/>
        <a:p>
          <a:pPr rtl="0"/>
          <a:r>
            <a:rPr lang="ru-RU" i="1" dirty="0" smtClean="0"/>
            <a:t>Подробная информация о конференции объявлена в Интернете: </a:t>
          </a:r>
          <a:r>
            <a:rPr lang="ru-RU" b="1" i="1" u="sng" dirty="0" smtClean="0"/>
            <a:t>http://www.pdmi.ras.ru/EIMI/2009/ph/index.htm</a:t>
          </a:r>
          <a:endParaRPr lang="ru-RU" b="1" u="sng" dirty="0"/>
        </a:p>
      </dgm:t>
    </dgm:pt>
    <dgm:pt modelId="{21476E0A-2C9C-4B95-ADFF-8EDF74C8A6FE}" type="parTrans" cxnId="{20FDA398-CF3E-4888-AA00-7FF0642BE5E2}">
      <dgm:prSet/>
      <dgm:spPr/>
      <dgm:t>
        <a:bodyPr/>
        <a:lstStyle/>
        <a:p>
          <a:endParaRPr lang="ru-RU"/>
        </a:p>
      </dgm:t>
    </dgm:pt>
    <dgm:pt modelId="{43A2D06B-4D50-48C5-B6A2-8C5FA7A3479D}" type="sibTrans" cxnId="{20FDA398-CF3E-4888-AA00-7FF0642BE5E2}">
      <dgm:prSet/>
      <dgm:spPr/>
      <dgm:t>
        <a:bodyPr/>
        <a:lstStyle/>
        <a:p>
          <a:endParaRPr lang="ru-RU"/>
        </a:p>
      </dgm:t>
    </dgm:pt>
    <dgm:pt modelId="{3F4C5B8C-60B0-4E02-A2A1-08AE3DCDBC8B}" type="pres">
      <dgm:prSet presAssocID="{7F20CE55-B0B2-49FE-8244-CE3C6C6C6DB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1ED1D2-7843-46DC-A056-1C0694599BD1}" type="pres">
      <dgm:prSet presAssocID="{9575FE95-75D7-4FE8-8DE7-CD184ACCF60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16ED61-D4C2-4AA3-AC99-748C1D1B35D3}" type="pres">
      <dgm:prSet presAssocID="{9575FE95-75D7-4FE8-8DE7-CD184ACCF607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406DD8-C344-4696-A7BA-B9AE8EF6926D}" type="pres">
      <dgm:prSet presAssocID="{AB9BD83F-5D5D-4840-B8C4-F00CBC9A282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465FF7-BE68-4A16-B153-C24960A2F208}" type="presOf" srcId="{E45174EC-6DCE-4850-9C38-0F72469E343E}" destId="{5216ED61-D4C2-4AA3-AC99-748C1D1B35D3}" srcOrd="0" destOrd="6" presId="urn:microsoft.com/office/officeart/2005/8/layout/vList2"/>
    <dgm:cxn modelId="{A82A6A3A-8709-4D84-85C2-35C7BAFC310A}" srcId="{9575FE95-75D7-4FE8-8DE7-CD184ACCF607}" destId="{3EBDF4E4-A177-4E69-90F4-B9E66F52C454}" srcOrd="1" destOrd="0" parTransId="{60CADBD3-3223-4D50-8C66-25E370C0EF3E}" sibTransId="{FB8AA9BB-C921-49E2-8AA1-DEC0EB927506}"/>
    <dgm:cxn modelId="{4F20A79C-17CB-47FF-AD65-13FACA3BE20B}" type="presOf" srcId="{7F20CE55-B0B2-49FE-8244-CE3C6C6C6DB6}" destId="{3F4C5B8C-60B0-4E02-A2A1-08AE3DCDBC8B}" srcOrd="0" destOrd="0" presId="urn:microsoft.com/office/officeart/2005/8/layout/vList2"/>
    <dgm:cxn modelId="{DE8FDC3C-98A1-480F-BB54-069417C3E1BD}" srcId="{7F20CE55-B0B2-49FE-8244-CE3C6C6C6DB6}" destId="{9575FE95-75D7-4FE8-8DE7-CD184ACCF607}" srcOrd="0" destOrd="0" parTransId="{C5CDA31E-B7B9-4B4E-B7AC-8D6DBF32815F}" sibTransId="{3A82B1F0-6EF7-4E72-85AF-A95052FB7B98}"/>
    <dgm:cxn modelId="{0DDD6F08-E4EE-4CC0-AAEE-C315E18AF029}" srcId="{9575FE95-75D7-4FE8-8DE7-CD184ACCF607}" destId="{E1B9A67B-8AD3-4D7D-897F-47002FEAD78F}" srcOrd="4" destOrd="0" parTransId="{245549DB-27A2-4837-BF21-94CB1BF2B64A}" sibTransId="{356E15DB-DDF7-4358-B280-064F540F4D12}"/>
    <dgm:cxn modelId="{D70745CC-FC1C-4A33-9728-89B9AD962FEE}" srcId="{9575FE95-75D7-4FE8-8DE7-CD184ACCF607}" destId="{DCBEF709-C401-48CB-BC98-E5F4D6A522AC}" srcOrd="0" destOrd="0" parTransId="{B2236C61-DDA9-4618-A728-E3AFFEB4A1C7}" sibTransId="{DA31F7E7-BE0D-45EC-A786-64161C5C48B3}"/>
    <dgm:cxn modelId="{BD593FAF-C89B-4B3A-8BFE-DC0E8561E649}" type="presOf" srcId="{04AF21F9-AF86-4772-A190-F599284E10FD}" destId="{5216ED61-D4C2-4AA3-AC99-748C1D1B35D3}" srcOrd="0" destOrd="5" presId="urn:microsoft.com/office/officeart/2005/8/layout/vList2"/>
    <dgm:cxn modelId="{9F72F673-B7A4-4E1E-A420-EBE4BEC6146A}" type="presOf" srcId="{C384573B-AABA-44A2-B31F-A772951F659C}" destId="{5216ED61-D4C2-4AA3-AC99-748C1D1B35D3}" srcOrd="0" destOrd="7" presId="urn:microsoft.com/office/officeart/2005/8/layout/vList2"/>
    <dgm:cxn modelId="{5C4EE1F2-FE82-462E-B3E2-136F0414819F}" srcId="{9575FE95-75D7-4FE8-8DE7-CD184ACCF607}" destId="{C384573B-AABA-44A2-B31F-A772951F659C}" srcOrd="7" destOrd="0" parTransId="{9BA9FC78-2899-40F3-BB9A-444307A961BC}" sibTransId="{A1D4FEE7-AF12-43E3-8CA1-13C714E5B991}"/>
    <dgm:cxn modelId="{E03C2C15-24AB-4806-B8B4-F80C8994EFF4}" srcId="{9575FE95-75D7-4FE8-8DE7-CD184ACCF607}" destId="{E45174EC-6DCE-4850-9C38-0F72469E343E}" srcOrd="6" destOrd="0" parTransId="{A48C60FC-BFA6-46AB-83DF-B08D7BF4C94D}" sibTransId="{2C72A5D4-0C21-480C-86CE-BDB677FD07ED}"/>
    <dgm:cxn modelId="{A45663C2-85FE-4503-A4FA-AEC9639CC846}" type="presOf" srcId="{AB9BD83F-5D5D-4840-B8C4-F00CBC9A2827}" destId="{F8406DD8-C344-4696-A7BA-B9AE8EF6926D}" srcOrd="0" destOrd="0" presId="urn:microsoft.com/office/officeart/2005/8/layout/vList2"/>
    <dgm:cxn modelId="{86C497DC-31DA-403C-97C8-F08B4C9CB6D6}" srcId="{9575FE95-75D7-4FE8-8DE7-CD184ACCF607}" destId="{04AF21F9-AF86-4772-A190-F599284E10FD}" srcOrd="5" destOrd="0" parTransId="{25B329D2-E52B-41E1-A4C4-2B9C153D9DB0}" sibTransId="{ADB1D864-795C-41FC-BE33-018306EBD66A}"/>
    <dgm:cxn modelId="{20FDA398-CF3E-4888-AA00-7FF0642BE5E2}" srcId="{7F20CE55-B0B2-49FE-8244-CE3C6C6C6DB6}" destId="{AB9BD83F-5D5D-4840-B8C4-F00CBC9A2827}" srcOrd="1" destOrd="0" parTransId="{21476E0A-2C9C-4B95-ADFF-8EDF74C8A6FE}" sibTransId="{43A2D06B-4D50-48C5-B6A2-8C5FA7A3479D}"/>
    <dgm:cxn modelId="{1D4DD03F-5E45-40D9-A3A4-04D0486134C0}" srcId="{9575FE95-75D7-4FE8-8DE7-CD184ACCF607}" destId="{D413969E-C875-40B8-818B-296AA7EFD8AA}" srcOrd="3" destOrd="0" parTransId="{CD296004-3A61-47D1-871F-687FF1D7D38A}" sibTransId="{6536F557-6023-442F-9444-F5C6994B0C94}"/>
    <dgm:cxn modelId="{9CEDF583-A040-4910-A836-EFC2297F04CA}" srcId="{9575FE95-75D7-4FE8-8DE7-CD184ACCF607}" destId="{81E160F5-588F-499C-ACEC-3174DF31BD59}" srcOrd="2" destOrd="0" parTransId="{480B85F6-214F-45A6-8206-007E9ACAFB2D}" sibTransId="{2F3096CE-5867-4658-B3D0-14495F7E00D1}"/>
    <dgm:cxn modelId="{7ECA252F-53BC-4F0D-9743-F576A7E9986B}" type="presOf" srcId="{9575FE95-75D7-4FE8-8DE7-CD184ACCF607}" destId="{691ED1D2-7843-46DC-A056-1C0694599BD1}" srcOrd="0" destOrd="0" presId="urn:microsoft.com/office/officeart/2005/8/layout/vList2"/>
    <dgm:cxn modelId="{05E39162-53AF-4A47-8268-4229D6C47436}" type="presOf" srcId="{D413969E-C875-40B8-818B-296AA7EFD8AA}" destId="{5216ED61-D4C2-4AA3-AC99-748C1D1B35D3}" srcOrd="0" destOrd="3" presId="urn:microsoft.com/office/officeart/2005/8/layout/vList2"/>
    <dgm:cxn modelId="{53C74781-2918-4216-B595-7D5108B3BC5E}" type="presOf" srcId="{DCBEF709-C401-48CB-BC98-E5F4D6A522AC}" destId="{5216ED61-D4C2-4AA3-AC99-748C1D1B35D3}" srcOrd="0" destOrd="0" presId="urn:microsoft.com/office/officeart/2005/8/layout/vList2"/>
    <dgm:cxn modelId="{AFBE11C3-2251-4811-A861-4CB85E1AEA92}" type="presOf" srcId="{81E160F5-588F-499C-ACEC-3174DF31BD59}" destId="{5216ED61-D4C2-4AA3-AC99-748C1D1B35D3}" srcOrd="0" destOrd="2" presId="urn:microsoft.com/office/officeart/2005/8/layout/vList2"/>
    <dgm:cxn modelId="{80CD8579-F7B7-4E8B-85F6-AF87883D976F}" type="presOf" srcId="{E1B9A67B-8AD3-4D7D-897F-47002FEAD78F}" destId="{5216ED61-D4C2-4AA3-AC99-748C1D1B35D3}" srcOrd="0" destOrd="4" presId="urn:microsoft.com/office/officeart/2005/8/layout/vList2"/>
    <dgm:cxn modelId="{576D909E-C2A5-4DA2-A8C2-095952BF9F97}" type="presOf" srcId="{3EBDF4E4-A177-4E69-90F4-B9E66F52C454}" destId="{5216ED61-D4C2-4AA3-AC99-748C1D1B35D3}" srcOrd="0" destOrd="1" presId="urn:microsoft.com/office/officeart/2005/8/layout/vList2"/>
    <dgm:cxn modelId="{4EFACEB0-3BE3-4FC5-B400-7DF45BDE6A3D}" type="presParOf" srcId="{3F4C5B8C-60B0-4E02-A2A1-08AE3DCDBC8B}" destId="{691ED1D2-7843-46DC-A056-1C0694599BD1}" srcOrd="0" destOrd="0" presId="urn:microsoft.com/office/officeart/2005/8/layout/vList2"/>
    <dgm:cxn modelId="{16EC2A20-F481-45A8-BAFF-22D8699C7C1C}" type="presParOf" srcId="{3F4C5B8C-60B0-4E02-A2A1-08AE3DCDBC8B}" destId="{5216ED61-D4C2-4AA3-AC99-748C1D1B35D3}" srcOrd="1" destOrd="0" presId="urn:microsoft.com/office/officeart/2005/8/layout/vList2"/>
    <dgm:cxn modelId="{EB78E660-5187-4B80-A195-CBED20FAEA94}" type="presParOf" srcId="{3F4C5B8C-60B0-4E02-A2A1-08AE3DCDBC8B}" destId="{F8406DD8-C344-4696-A7BA-B9AE8EF6926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521519-B7D1-4302-B038-B0AD88108821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A9CD7FF6-9732-4BE4-B334-3328211FBEDA}">
      <dgm:prSet/>
      <dgm:spPr/>
      <dgm:t>
        <a:bodyPr/>
        <a:lstStyle/>
        <a:p>
          <a:pPr rtl="0"/>
          <a:r>
            <a:rPr lang="ru-RU" b="1" smtClean="0"/>
            <a:t>Научное мероприятие</a:t>
          </a:r>
          <a:endParaRPr lang="ru-RU"/>
        </a:p>
      </dgm:t>
    </dgm:pt>
    <dgm:pt modelId="{C7DA3F4D-A687-4505-8240-30BB0870192A}" type="parTrans" cxnId="{05BD14A9-9FC9-45D4-9ED1-8DEDF33F936E}">
      <dgm:prSet/>
      <dgm:spPr/>
      <dgm:t>
        <a:bodyPr/>
        <a:lstStyle/>
        <a:p>
          <a:endParaRPr lang="ru-RU"/>
        </a:p>
      </dgm:t>
    </dgm:pt>
    <dgm:pt modelId="{5F569CBB-A881-4994-9158-3A90AAB9632D}" type="sibTrans" cxnId="{05BD14A9-9FC9-45D4-9ED1-8DEDF33F936E}">
      <dgm:prSet/>
      <dgm:spPr/>
      <dgm:t>
        <a:bodyPr/>
        <a:lstStyle/>
        <a:p>
          <a:endParaRPr lang="ru-RU"/>
        </a:p>
      </dgm:t>
    </dgm:pt>
    <dgm:pt modelId="{617411B3-71BA-4DBF-B452-93E6CA67A9FF}">
      <dgm:prSet/>
      <dgm:spPr/>
      <dgm:t>
        <a:bodyPr/>
        <a:lstStyle/>
        <a:p>
          <a:pPr rtl="0"/>
          <a:r>
            <a:rPr lang="ru-RU" smtClean="0"/>
            <a:t>Дата основания</a:t>
          </a:r>
          <a:endParaRPr lang="ru-RU" dirty="0"/>
        </a:p>
      </dgm:t>
    </dgm:pt>
    <dgm:pt modelId="{3DCB11AA-6CC2-4C22-AEB0-C02090757AC0}" type="parTrans" cxnId="{D7036D8E-BFD4-4D1E-A685-1050CF52DC63}">
      <dgm:prSet/>
      <dgm:spPr/>
      <dgm:t>
        <a:bodyPr/>
        <a:lstStyle/>
        <a:p>
          <a:endParaRPr lang="ru-RU"/>
        </a:p>
      </dgm:t>
    </dgm:pt>
    <dgm:pt modelId="{0ED77ABF-A0D9-47AD-8669-4AD36E32B353}" type="sibTrans" cxnId="{D7036D8E-BFD4-4D1E-A685-1050CF52DC63}">
      <dgm:prSet/>
      <dgm:spPr/>
      <dgm:t>
        <a:bodyPr/>
        <a:lstStyle/>
        <a:p>
          <a:endParaRPr lang="ru-RU"/>
        </a:p>
      </dgm:t>
    </dgm:pt>
    <dgm:pt modelId="{3B2D54F7-343F-4763-AC9C-295C85D598A6}">
      <dgm:prSet/>
      <dgm:spPr/>
      <dgm:t>
        <a:bodyPr/>
        <a:lstStyle/>
        <a:p>
          <a:pPr rtl="0"/>
          <a:r>
            <a:rPr lang="ru-RU" smtClean="0"/>
            <a:t>Статус</a:t>
          </a:r>
          <a:endParaRPr lang="ru-RU"/>
        </a:p>
      </dgm:t>
    </dgm:pt>
    <dgm:pt modelId="{08CC3939-9D0B-4809-9D1A-F2A6939369CA}" type="parTrans" cxnId="{99945D09-5235-4C03-B815-4D322398E50D}">
      <dgm:prSet/>
      <dgm:spPr/>
      <dgm:t>
        <a:bodyPr/>
        <a:lstStyle/>
        <a:p>
          <a:endParaRPr lang="ru-RU"/>
        </a:p>
      </dgm:t>
    </dgm:pt>
    <dgm:pt modelId="{30F64407-C0E8-4DE1-AFCE-4B70BF44FD62}" type="sibTrans" cxnId="{99945D09-5235-4C03-B815-4D322398E50D}">
      <dgm:prSet/>
      <dgm:spPr/>
      <dgm:t>
        <a:bodyPr/>
        <a:lstStyle/>
        <a:p>
          <a:endParaRPr lang="ru-RU"/>
        </a:p>
      </dgm:t>
    </dgm:pt>
    <dgm:pt modelId="{4AD5A0F3-66E1-4005-8728-752697047D14}">
      <dgm:prSet/>
      <dgm:spPr/>
      <dgm:t>
        <a:bodyPr/>
        <a:lstStyle/>
        <a:p>
          <a:pPr rtl="0"/>
          <a:r>
            <a:rPr lang="ru-RU" smtClean="0"/>
            <a:t>Частота проведения</a:t>
          </a:r>
          <a:endParaRPr lang="ru-RU"/>
        </a:p>
      </dgm:t>
    </dgm:pt>
    <dgm:pt modelId="{ABE1B6D9-F308-4BA6-BFC4-5105C9BC485C}" type="parTrans" cxnId="{C55AD46E-FC22-4E60-8D86-0394790D2B6A}">
      <dgm:prSet/>
      <dgm:spPr/>
      <dgm:t>
        <a:bodyPr/>
        <a:lstStyle/>
        <a:p>
          <a:endParaRPr lang="ru-RU"/>
        </a:p>
      </dgm:t>
    </dgm:pt>
    <dgm:pt modelId="{72C7F350-C53F-4413-BA3E-C2C9CBC17BD2}" type="sibTrans" cxnId="{C55AD46E-FC22-4E60-8D86-0394790D2B6A}">
      <dgm:prSet/>
      <dgm:spPr/>
      <dgm:t>
        <a:bodyPr/>
        <a:lstStyle/>
        <a:p>
          <a:endParaRPr lang="ru-RU"/>
        </a:p>
      </dgm:t>
    </dgm:pt>
    <dgm:pt modelId="{BBF415A5-03F3-4C13-AA7D-F20994CDEBD7}">
      <dgm:prSet/>
      <dgm:spPr/>
      <dgm:t>
        <a:bodyPr/>
        <a:lstStyle/>
        <a:p>
          <a:pPr rtl="0"/>
          <a:r>
            <a:rPr lang="ru-RU" dirty="0" smtClean="0"/>
            <a:t>Язык</a:t>
          </a:r>
          <a:endParaRPr lang="ru-RU" dirty="0"/>
        </a:p>
      </dgm:t>
    </dgm:pt>
    <dgm:pt modelId="{7BFFC0C8-E30E-4EBB-A075-FC2A7E9799C9}" type="parTrans" cxnId="{B92CA5EE-2C57-4515-8CA4-1063A8B3390D}">
      <dgm:prSet/>
      <dgm:spPr/>
      <dgm:t>
        <a:bodyPr/>
        <a:lstStyle/>
        <a:p>
          <a:endParaRPr lang="ru-RU"/>
        </a:p>
      </dgm:t>
    </dgm:pt>
    <dgm:pt modelId="{D6731A9D-3A47-4FB3-B8A8-D8108E081BCD}" type="sibTrans" cxnId="{B92CA5EE-2C57-4515-8CA4-1063A8B3390D}">
      <dgm:prSet/>
      <dgm:spPr/>
      <dgm:t>
        <a:bodyPr/>
        <a:lstStyle/>
        <a:p>
          <a:endParaRPr lang="ru-RU"/>
        </a:p>
      </dgm:t>
    </dgm:pt>
    <dgm:pt modelId="{0B85CA42-D2EA-41D2-BF10-12CD8F00B9F6}">
      <dgm:prSet/>
      <dgm:spPr/>
      <dgm:t>
        <a:bodyPr/>
        <a:lstStyle/>
        <a:p>
          <a:pPr rtl="0"/>
          <a:r>
            <a:rPr lang="ru-RU" dirty="0" smtClean="0">
              <a:solidFill>
                <a:schemeClr val="tx1">
                  <a:lumMod val="65000"/>
                  <a:lumOff val="35000"/>
                </a:schemeClr>
              </a:solidFill>
            </a:rPr>
            <a:t>Дата начала события</a:t>
          </a:r>
          <a:endParaRPr lang="ru-RU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491B741B-AC01-49C7-A097-744DA113E42D}" type="parTrans" cxnId="{27D0AA80-BBC3-4A89-B4BE-264050094BDF}">
      <dgm:prSet/>
      <dgm:spPr/>
      <dgm:t>
        <a:bodyPr/>
        <a:lstStyle/>
        <a:p>
          <a:endParaRPr lang="ru-RU"/>
        </a:p>
      </dgm:t>
    </dgm:pt>
    <dgm:pt modelId="{2F57BC99-735A-469F-8791-83883CD83B8E}" type="sibTrans" cxnId="{27D0AA80-BBC3-4A89-B4BE-264050094BDF}">
      <dgm:prSet/>
      <dgm:spPr/>
      <dgm:t>
        <a:bodyPr/>
        <a:lstStyle/>
        <a:p>
          <a:endParaRPr lang="ru-RU"/>
        </a:p>
      </dgm:t>
    </dgm:pt>
    <dgm:pt modelId="{21CD4209-194B-4BF3-9A11-66429AFE92FE}">
      <dgm:prSet/>
      <dgm:spPr/>
      <dgm:t>
        <a:bodyPr/>
        <a:lstStyle/>
        <a:p>
          <a:pPr rtl="0"/>
          <a:r>
            <a:rPr lang="ru-RU" dirty="0" smtClean="0">
              <a:solidFill>
                <a:schemeClr val="tx1">
                  <a:lumMod val="65000"/>
                  <a:lumOff val="35000"/>
                </a:schemeClr>
              </a:solidFill>
            </a:rPr>
            <a:t>Дата окончания события</a:t>
          </a:r>
          <a:endParaRPr lang="ru-RU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8249C7FB-912A-469E-9FAF-1E083C7C0BF0}" type="parTrans" cxnId="{B63860D9-90A8-4262-8CEA-3C88B4554FCC}">
      <dgm:prSet/>
      <dgm:spPr/>
      <dgm:t>
        <a:bodyPr/>
        <a:lstStyle/>
        <a:p>
          <a:endParaRPr lang="ru-RU"/>
        </a:p>
      </dgm:t>
    </dgm:pt>
    <dgm:pt modelId="{2E002FA6-77AE-4EF2-8065-CE4CAD52818F}" type="sibTrans" cxnId="{B63860D9-90A8-4262-8CEA-3C88B4554FCC}">
      <dgm:prSet/>
      <dgm:spPr/>
      <dgm:t>
        <a:bodyPr/>
        <a:lstStyle/>
        <a:p>
          <a:endParaRPr lang="ru-RU"/>
        </a:p>
      </dgm:t>
    </dgm:pt>
    <dgm:pt modelId="{EBABE3A0-6904-45E0-8D5E-F038895EBFAE}">
      <dgm:prSet/>
      <dgm:spPr/>
      <dgm:t>
        <a:bodyPr/>
        <a:lstStyle/>
        <a:p>
          <a:pPr rtl="0"/>
          <a:r>
            <a:rPr lang="ru-RU" u="sng" dirty="0" smtClean="0">
              <a:solidFill>
                <a:schemeClr val="tx1">
                  <a:lumMod val="65000"/>
                  <a:lumOff val="35000"/>
                </a:schemeClr>
              </a:solidFill>
            </a:rPr>
            <a:t>Название события</a:t>
          </a:r>
          <a:r>
            <a:rPr lang="en-US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r>
            <a:rPr lang="ru-RU" dirty="0" smtClean="0">
              <a:solidFill>
                <a:schemeClr val="tx1">
                  <a:lumMod val="65000"/>
                  <a:lumOff val="35000"/>
                </a:schemeClr>
              </a:solidFill>
            </a:rPr>
            <a:t>		    </a:t>
          </a:r>
          <a:endParaRPr lang="ru-RU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1003A8F2-B4DC-4B9E-967A-73676A10FA62}" type="parTrans" cxnId="{AEEBDD92-4345-4780-B9C4-24E657B9C5BD}">
      <dgm:prSet/>
      <dgm:spPr/>
      <dgm:t>
        <a:bodyPr/>
        <a:lstStyle/>
        <a:p>
          <a:endParaRPr lang="ru-RU"/>
        </a:p>
      </dgm:t>
    </dgm:pt>
    <dgm:pt modelId="{7036207E-FE64-4404-B673-DCFA9A7385EF}" type="sibTrans" cxnId="{AEEBDD92-4345-4780-B9C4-24E657B9C5BD}">
      <dgm:prSet/>
      <dgm:spPr/>
      <dgm:t>
        <a:bodyPr/>
        <a:lstStyle/>
        <a:p>
          <a:endParaRPr lang="ru-RU"/>
        </a:p>
      </dgm:t>
    </dgm:pt>
    <dgm:pt modelId="{CE3C9E55-AA06-4ABD-A41C-FB7DB6402BA8}">
      <dgm:prSet/>
      <dgm:spPr/>
      <dgm:t>
        <a:bodyPr/>
        <a:lstStyle/>
        <a:p>
          <a:pPr rtl="0"/>
          <a:r>
            <a:rPr lang="ru-RU" dirty="0" smtClean="0">
              <a:solidFill>
                <a:schemeClr val="tx1">
                  <a:lumMod val="65000"/>
                  <a:lumOff val="35000"/>
                </a:schemeClr>
              </a:solidFill>
            </a:rPr>
            <a:t>Описание события</a:t>
          </a:r>
          <a:endParaRPr lang="ru-RU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5AD11817-71BD-4011-B3BE-CF5976724D68}" type="parTrans" cxnId="{D57E6E5C-C493-49E5-BCCC-1E39B4D3DFA7}">
      <dgm:prSet/>
      <dgm:spPr/>
      <dgm:t>
        <a:bodyPr/>
        <a:lstStyle/>
        <a:p>
          <a:endParaRPr lang="ru-RU"/>
        </a:p>
      </dgm:t>
    </dgm:pt>
    <dgm:pt modelId="{1ECA8C9A-F603-4981-8F59-B04EC1C3D1FF}" type="sibTrans" cxnId="{D57E6E5C-C493-49E5-BCCC-1E39B4D3DFA7}">
      <dgm:prSet/>
      <dgm:spPr/>
      <dgm:t>
        <a:bodyPr/>
        <a:lstStyle/>
        <a:p>
          <a:endParaRPr lang="ru-RU"/>
        </a:p>
      </dgm:t>
    </dgm:pt>
    <dgm:pt modelId="{81CA72B3-A75C-4561-B560-84A8027348D1}">
      <dgm:prSet/>
      <dgm:spPr/>
      <dgm:t>
        <a:bodyPr/>
        <a:lstStyle/>
        <a:p>
          <a:pPr rtl="0"/>
          <a:r>
            <a:rPr lang="ru-RU" i="1" u="sng" dirty="0" smtClean="0"/>
            <a:t>Конференция «Философия, математика, лингвистика, концепты взаимодействия» </a:t>
          </a:r>
          <a:r>
            <a:rPr lang="ru-RU" i="1" dirty="0" smtClean="0"/>
            <a:t>… будет проводиться в ...</a:t>
          </a:r>
          <a:endParaRPr lang="ru-RU" dirty="0"/>
        </a:p>
      </dgm:t>
    </dgm:pt>
    <dgm:pt modelId="{A6B98C84-DBD5-4D5D-8287-F95FBC160D41}" type="parTrans" cxnId="{AC0E5F52-4DAB-4377-80D9-FCB0E6630527}">
      <dgm:prSet/>
      <dgm:spPr/>
      <dgm:t>
        <a:bodyPr/>
        <a:lstStyle/>
        <a:p>
          <a:endParaRPr lang="ru-RU"/>
        </a:p>
      </dgm:t>
    </dgm:pt>
    <dgm:pt modelId="{93C61CB8-6F89-48CE-9FE9-1433D89A6BA0}" type="sibTrans" cxnId="{AC0E5F52-4DAB-4377-80D9-FCB0E6630527}">
      <dgm:prSet/>
      <dgm:spPr/>
      <dgm:t>
        <a:bodyPr/>
        <a:lstStyle/>
        <a:p>
          <a:endParaRPr lang="ru-RU"/>
        </a:p>
      </dgm:t>
    </dgm:pt>
    <dgm:pt modelId="{8AF5343B-62E4-4A1E-9686-598D9CD9E247}" type="pres">
      <dgm:prSet presAssocID="{69521519-B7D1-4302-B038-B0AD8810882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2F76D6-ED00-4B0E-A840-26557F57ACAC}" type="pres">
      <dgm:prSet presAssocID="{A9CD7FF6-9732-4BE4-B334-3328211FBEDA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A732D4-D5FB-40A5-9C04-C19AD5970D8E}" type="pres">
      <dgm:prSet presAssocID="{A9CD7FF6-9732-4BE4-B334-3328211FBEDA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41E2A9-F077-40AE-BF25-44D67ED953BA}" type="pres">
      <dgm:prSet presAssocID="{81CA72B3-A75C-4561-B560-84A8027348D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8FEA9A-5511-40C1-B597-05195CA0D9A6}" type="presOf" srcId="{EBABE3A0-6904-45E0-8D5E-F038895EBFAE}" destId="{0DA732D4-D5FB-40A5-9C04-C19AD5970D8E}" srcOrd="0" destOrd="6" presId="urn:microsoft.com/office/officeart/2005/8/layout/vList2"/>
    <dgm:cxn modelId="{80A3E8EE-4EAF-4BA1-9F4C-574AF0281D84}" type="presOf" srcId="{81CA72B3-A75C-4561-B560-84A8027348D1}" destId="{A841E2A9-F077-40AE-BF25-44D67ED953BA}" srcOrd="0" destOrd="0" presId="urn:microsoft.com/office/officeart/2005/8/layout/vList2"/>
    <dgm:cxn modelId="{B9CE054E-48BF-43D0-82A6-97962A4F1CAC}" type="presOf" srcId="{CE3C9E55-AA06-4ABD-A41C-FB7DB6402BA8}" destId="{0DA732D4-D5FB-40A5-9C04-C19AD5970D8E}" srcOrd="0" destOrd="7" presId="urn:microsoft.com/office/officeart/2005/8/layout/vList2"/>
    <dgm:cxn modelId="{4757EAF6-F8F8-4540-AC6B-37649D9CFB50}" type="presOf" srcId="{A9CD7FF6-9732-4BE4-B334-3328211FBEDA}" destId="{232F76D6-ED00-4B0E-A840-26557F57ACAC}" srcOrd="0" destOrd="0" presId="urn:microsoft.com/office/officeart/2005/8/layout/vList2"/>
    <dgm:cxn modelId="{AC0E5F52-4DAB-4377-80D9-FCB0E6630527}" srcId="{69521519-B7D1-4302-B038-B0AD88108821}" destId="{81CA72B3-A75C-4561-B560-84A8027348D1}" srcOrd="1" destOrd="0" parTransId="{A6B98C84-DBD5-4D5D-8287-F95FBC160D41}" sibTransId="{93C61CB8-6F89-48CE-9FE9-1433D89A6BA0}"/>
    <dgm:cxn modelId="{0783C6C1-CE2D-45ED-A5D1-054BCD60C98F}" type="presOf" srcId="{3B2D54F7-343F-4763-AC9C-295C85D598A6}" destId="{0DA732D4-D5FB-40A5-9C04-C19AD5970D8E}" srcOrd="0" destOrd="1" presId="urn:microsoft.com/office/officeart/2005/8/layout/vList2"/>
    <dgm:cxn modelId="{B92CA5EE-2C57-4515-8CA4-1063A8B3390D}" srcId="{A9CD7FF6-9732-4BE4-B334-3328211FBEDA}" destId="{BBF415A5-03F3-4C13-AA7D-F20994CDEBD7}" srcOrd="3" destOrd="0" parTransId="{7BFFC0C8-E30E-4EBB-A075-FC2A7E9799C9}" sibTransId="{D6731A9D-3A47-4FB3-B8A8-D8108E081BCD}"/>
    <dgm:cxn modelId="{27D0AA80-BBC3-4A89-B4BE-264050094BDF}" srcId="{A9CD7FF6-9732-4BE4-B334-3328211FBEDA}" destId="{0B85CA42-D2EA-41D2-BF10-12CD8F00B9F6}" srcOrd="4" destOrd="0" parTransId="{491B741B-AC01-49C7-A097-744DA113E42D}" sibTransId="{2F57BC99-735A-469F-8791-83883CD83B8E}"/>
    <dgm:cxn modelId="{99945D09-5235-4C03-B815-4D322398E50D}" srcId="{A9CD7FF6-9732-4BE4-B334-3328211FBEDA}" destId="{3B2D54F7-343F-4763-AC9C-295C85D598A6}" srcOrd="1" destOrd="0" parTransId="{08CC3939-9D0B-4809-9D1A-F2A6939369CA}" sibTransId="{30F64407-C0E8-4DE1-AFCE-4B70BF44FD62}"/>
    <dgm:cxn modelId="{E21E981B-FD41-44B6-8C61-58E1C5F87097}" type="presOf" srcId="{4AD5A0F3-66E1-4005-8728-752697047D14}" destId="{0DA732D4-D5FB-40A5-9C04-C19AD5970D8E}" srcOrd="0" destOrd="2" presId="urn:microsoft.com/office/officeart/2005/8/layout/vList2"/>
    <dgm:cxn modelId="{AEEBDD92-4345-4780-B9C4-24E657B9C5BD}" srcId="{A9CD7FF6-9732-4BE4-B334-3328211FBEDA}" destId="{EBABE3A0-6904-45E0-8D5E-F038895EBFAE}" srcOrd="6" destOrd="0" parTransId="{1003A8F2-B4DC-4B9E-967A-73676A10FA62}" sibTransId="{7036207E-FE64-4404-B673-DCFA9A7385EF}"/>
    <dgm:cxn modelId="{4F62A51E-407E-4116-840C-E92322672942}" type="presOf" srcId="{21CD4209-194B-4BF3-9A11-66429AFE92FE}" destId="{0DA732D4-D5FB-40A5-9C04-C19AD5970D8E}" srcOrd="0" destOrd="5" presId="urn:microsoft.com/office/officeart/2005/8/layout/vList2"/>
    <dgm:cxn modelId="{C55AD46E-FC22-4E60-8D86-0394790D2B6A}" srcId="{A9CD7FF6-9732-4BE4-B334-3328211FBEDA}" destId="{4AD5A0F3-66E1-4005-8728-752697047D14}" srcOrd="2" destOrd="0" parTransId="{ABE1B6D9-F308-4BA6-BFC4-5105C9BC485C}" sibTransId="{72C7F350-C53F-4413-BA3E-C2C9CBC17BD2}"/>
    <dgm:cxn modelId="{D57E6E5C-C493-49E5-BCCC-1E39B4D3DFA7}" srcId="{A9CD7FF6-9732-4BE4-B334-3328211FBEDA}" destId="{CE3C9E55-AA06-4ABD-A41C-FB7DB6402BA8}" srcOrd="7" destOrd="0" parTransId="{5AD11817-71BD-4011-B3BE-CF5976724D68}" sibTransId="{1ECA8C9A-F603-4981-8F59-B04EC1C3D1FF}"/>
    <dgm:cxn modelId="{B63860D9-90A8-4262-8CEA-3C88B4554FCC}" srcId="{A9CD7FF6-9732-4BE4-B334-3328211FBEDA}" destId="{21CD4209-194B-4BF3-9A11-66429AFE92FE}" srcOrd="5" destOrd="0" parTransId="{8249C7FB-912A-469E-9FAF-1E083C7C0BF0}" sibTransId="{2E002FA6-77AE-4EF2-8065-CE4CAD52818F}"/>
    <dgm:cxn modelId="{D809CF31-960E-44DF-9EC9-D149589A1F62}" type="presOf" srcId="{617411B3-71BA-4DBF-B452-93E6CA67A9FF}" destId="{0DA732D4-D5FB-40A5-9C04-C19AD5970D8E}" srcOrd="0" destOrd="0" presId="urn:microsoft.com/office/officeart/2005/8/layout/vList2"/>
    <dgm:cxn modelId="{05BD14A9-9FC9-45D4-9ED1-8DEDF33F936E}" srcId="{69521519-B7D1-4302-B038-B0AD88108821}" destId="{A9CD7FF6-9732-4BE4-B334-3328211FBEDA}" srcOrd="0" destOrd="0" parTransId="{C7DA3F4D-A687-4505-8240-30BB0870192A}" sibTransId="{5F569CBB-A881-4994-9158-3A90AAB9632D}"/>
    <dgm:cxn modelId="{A1EEB90F-30B2-4CA9-8311-31CF9337AB72}" type="presOf" srcId="{BBF415A5-03F3-4C13-AA7D-F20994CDEBD7}" destId="{0DA732D4-D5FB-40A5-9C04-C19AD5970D8E}" srcOrd="0" destOrd="3" presId="urn:microsoft.com/office/officeart/2005/8/layout/vList2"/>
    <dgm:cxn modelId="{363EFEAE-6724-4E20-9EC3-55557459B2F4}" type="presOf" srcId="{69521519-B7D1-4302-B038-B0AD88108821}" destId="{8AF5343B-62E4-4A1E-9686-598D9CD9E247}" srcOrd="0" destOrd="0" presId="urn:microsoft.com/office/officeart/2005/8/layout/vList2"/>
    <dgm:cxn modelId="{180A99CF-CE1C-4B6A-8D15-F28600CBD442}" type="presOf" srcId="{0B85CA42-D2EA-41D2-BF10-12CD8F00B9F6}" destId="{0DA732D4-D5FB-40A5-9C04-C19AD5970D8E}" srcOrd="0" destOrd="4" presId="urn:microsoft.com/office/officeart/2005/8/layout/vList2"/>
    <dgm:cxn modelId="{D7036D8E-BFD4-4D1E-A685-1050CF52DC63}" srcId="{A9CD7FF6-9732-4BE4-B334-3328211FBEDA}" destId="{617411B3-71BA-4DBF-B452-93E6CA67A9FF}" srcOrd="0" destOrd="0" parTransId="{3DCB11AA-6CC2-4C22-AEB0-C02090757AC0}" sibTransId="{0ED77ABF-A0D9-47AD-8669-4AD36E32B353}"/>
    <dgm:cxn modelId="{0443F251-E1DA-4AFE-AAFA-122617441322}" type="presParOf" srcId="{8AF5343B-62E4-4A1E-9686-598D9CD9E247}" destId="{232F76D6-ED00-4B0E-A840-26557F57ACAC}" srcOrd="0" destOrd="0" presId="urn:microsoft.com/office/officeart/2005/8/layout/vList2"/>
    <dgm:cxn modelId="{F98BB6A3-8439-4868-AD17-43F013EB699C}" type="presParOf" srcId="{8AF5343B-62E4-4A1E-9686-598D9CD9E247}" destId="{0DA732D4-D5FB-40A5-9C04-C19AD5970D8E}" srcOrd="1" destOrd="0" presId="urn:microsoft.com/office/officeart/2005/8/layout/vList2"/>
    <dgm:cxn modelId="{29549656-3505-4EA1-9001-60DCD078FB34}" type="presParOf" srcId="{8AF5343B-62E4-4A1E-9686-598D9CD9E247}" destId="{A841E2A9-F077-40AE-BF25-44D67ED953B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A2E835-9F04-46C4-8E19-79F926586D96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AC2F66C7-A6B4-4094-BFFE-57D43CDD9528}">
      <dgm:prSet/>
      <dgm:spPr/>
      <dgm:t>
        <a:bodyPr/>
        <a:lstStyle/>
        <a:p>
          <a:pPr rtl="0"/>
          <a:r>
            <a:rPr lang="ru-RU" b="1" smtClean="0"/>
            <a:t>Организация</a:t>
          </a:r>
          <a:endParaRPr lang="ru-RU"/>
        </a:p>
      </dgm:t>
    </dgm:pt>
    <dgm:pt modelId="{DFF837A8-D25F-4F99-A880-57AC5E299AE4}" type="parTrans" cxnId="{138D3C90-34E5-427C-AD0A-2D4DADA75E11}">
      <dgm:prSet/>
      <dgm:spPr/>
      <dgm:t>
        <a:bodyPr/>
        <a:lstStyle/>
        <a:p>
          <a:endParaRPr lang="ru-RU"/>
        </a:p>
      </dgm:t>
    </dgm:pt>
    <dgm:pt modelId="{BF094925-131C-4933-9E13-89857961B4FC}" type="sibTrans" cxnId="{138D3C90-34E5-427C-AD0A-2D4DADA75E11}">
      <dgm:prSet/>
      <dgm:spPr/>
      <dgm:t>
        <a:bodyPr/>
        <a:lstStyle/>
        <a:p>
          <a:endParaRPr lang="ru-RU"/>
        </a:p>
      </dgm:t>
    </dgm:pt>
    <dgm:pt modelId="{30657C6F-F7AA-4406-9545-F18D0B342F0A}">
      <dgm:prSet/>
      <dgm:spPr/>
      <dgm:t>
        <a:bodyPr/>
        <a:lstStyle/>
        <a:p>
          <a:pPr rtl="0"/>
          <a:r>
            <a:rPr lang="en-US" smtClean="0"/>
            <a:t>e-mail</a:t>
          </a:r>
          <a:endParaRPr lang="ru-RU"/>
        </a:p>
      </dgm:t>
    </dgm:pt>
    <dgm:pt modelId="{DB014BFE-745F-4B4A-8189-CCE861ACB0DA}" type="parTrans" cxnId="{B4E08E57-A6A3-447E-A832-02AA1FE3C949}">
      <dgm:prSet/>
      <dgm:spPr/>
      <dgm:t>
        <a:bodyPr/>
        <a:lstStyle/>
        <a:p>
          <a:endParaRPr lang="ru-RU"/>
        </a:p>
      </dgm:t>
    </dgm:pt>
    <dgm:pt modelId="{AAB9E42E-6F78-49AB-B22A-167AFFCE5C92}" type="sibTrans" cxnId="{B4E08E57-A6A3-447E-A832-02AA1FE3C949}">
      <dgm:prSet/>
      <dgm:spPr/>
      <dgm:t>
        <a:bodyPr/>
        <a:lstStyle/>
        <a:p>
          <a:endParaRPr lang="ru-RU"/>
        </a:p>
      </dgm:t>
    </dgm:pt>
    <dgm:pt modelId="{97F2BEE8-E07C-478E-93B8-79D255C26C04}">
      <dgm:prSet/>
      <dgm:spPr/>
      <dgm:t>
        <a:bodyPr/>
        <a:lstStyle/>
        <a:p>
          <a:pPr rtl="0"/>
          <a:r>
            <a:rPr lang="ru-RU" smtClean="0"/>
            <a:t>Аббревиатура</a:t>
          </a:r>
          <a:endParaRPr lang="ru-RU"/>
        </a:p>
      </dgm:t>
    </dgm:pt>
    <dgm:pt modelId="{2B9BAB40-A5B8-45C8-9F2D-2E7D68DA85B5}" type="parTrans" cxnId="{97CB4C67-3DE9-4280-A31A-D6FFC649AF9C}">
      <dgm:prSet/>
      <dgm:spPr/>
      <dgm:t>
        <a:bodyPr/>
        <a:lstStyle/>
        <a:p>
          <a:endParaRPr lang="ru-RU"/>
        </a:p>
      </dgm:t>
    </dgm:pt>
    <dgm:pt modelId="{B3F17517-A7EA-4CC1-8EAB-D62A24406591}" type="sibTrans" cxnId="{97CB4C67-3DE9-4280-A31A-D6FFC649AF9C}">
      <dgm:prSet/>
      <dgm:spPr/>
      <dgm:t>
        <a:bodyPr/>
        <a:lstStyle/>
        <a:p>
          <a:endParaRPr lang="ru-RU"/>
        </a:p>
      </dgm:t>
    </dgm:pt>
    <dgm:pt modelId="{B5FDF028-D2CD-47E1-9072-D647B90A7D33}">
      <dgm:prSet/>
      <dgm:spPr/>
      <dgm:t>
        <a:bodyPr/>
        <a:lstStyle/>
        <a:p>
          <a:pPr rtl="0"/>
          <a:r>
            <a:rPr lang="ru-RU" smtClean="0"/>
            <a:t>Адрес</a:t>
          </a:r>
          <a:endParaRPr lang="ru-RU"/>
        </a:p>
      </dgm:t>
    </dgm:pt>
    <dgm:pt modelId="{FAF80E82-EC88-4951-A579-8D23D2BE65AC}" type="parTrans" cxnId="{C7D96D18-EE30-435D-8412-7BF8D4E9EA58}">
      <dgm:prSet/>
      <dgm:spPr/>
      <dgm:t>
        <a:bodyPr/>
        <a:lstStyle/>
        <a:p>
          <a:endParaRPr lang="ru-RU"/>
        </a:p>
      </dgm:t>
    </dgm:pt>
    <dgm:pt modelId="{10F914CC-47E2-442A-80E9-BCF3794EFF79}" type="sibTrans" cxnId="{C7D96D18-EE30-435D-8412-7BF8D4E9EA58}">
      <dgm:prSet/>
      <dgm:spPr/>
      <dgm:t>
        <a:bodyPr/>
        <a:lstStyle/>
        <a:p>
          <a:endParaRPr lang="ru-RU"/>
        </a:p>
      </dgm:t>
    </dgm:pt>
    <dgm:pt modelId="{38EEACE6-266B-4DB6-9CFA-1D52CA5C987E}">
      <dgm:prSet/>
      <dgm:spPr/>
      <dgm:t>
        <a:bodyPr/>
        <a:lstStyle/>
        <a:p>
          <a:pPr rtl="0"/>
          <a:r>
            <a:rPr lang="ru-RU" smtClean="0"/>
            <a:t>Дата основания</a:t>
          </a:r>
          <a:endParaRPr lang="ru-RU"/>
        </a:p>
      </dgm:t>
    </dgm:pt>
    <dgm:pt modelId="{4806EBD3-5391-4957-AA26-BE4FEC49635F}" type="parTrans" cxnId="{D273C83F-4000-4FFF-BDED-62CA961EEB8B}">
      <dgm:prSet/>
      <dgm:spPr/>
      <dgm:t>
        <a:bodyPr/>
        <a:lstStyle/>
        <a:p>
          <a:endParaRPr lang="ru-RU"/>
        </a:p>
      </dgm:t>
    </dgm:pt>
    <dgm:pt modelId="{51B048E8-3E0C-4FEA-851F-BA8A7EFA3A12}" type="sibTrans" cxnId="{D273C83F-4000-4FFF-BDED-62CA961EEB8B}">
      <dgm:prSet/>
      <dgm:spPr/>
      <dgm:t>
        <a:bodyPr/>
        <a:lstStyle/>
        <a:p>
          <a:endParaRPr lang="ru-RU"/>
        </a:p>
      </dgm:t>
    </dgm:pt>
    <dgm:pt modelId="{A124BBBB-BE61-448B-8720-9F78178A01C7}">
      <dgm:prSet/>
      <dgm:spPr/>
      <dgm:t>
        <a:bodyPr/>
        <a:lstStyle/>
        <a:p>
          <a:pPr rtl="0"/>
          <a:r>
            <a:rPr lang="ru-RU" u="sng" dirty="0" smtClean="0"/>
            <a:t>Название организации</a:t>
          </a:r>
          <a:r>
            <a:rPr lang="ru-RU" dirty="0" smtClean="0"/>
            <a:t> </a:t>
          </a:r>
          <a:endParaRPr lang="ru-RU" dirty="0"/>
        </a:p>
      </dgm:t>
    </dgm:pt>
    <dgm:pt modelId="{0C9B3A76-5709-4B81-9D36-56924CBCB30A}" type="parTrans" cxnId="{B75109EF-88F8-4BC0-8D1A-4D55034DA90D}">
      <dgm:prSet/>
      <dgm:spPr/>
      <dgm:t>
        <a:bodyPr/>
        <a:lstStyle/>
        <a:p>
          <a:endParaRPr lang="ru-RU"/>
        </a:p>
      </dgm:t>
    </dgm:pt>
    <dgm:pt modelId="{FD38BEC1-43C8-4581-97BA-47029914FDFD}" type="sibTrans" cxnId="{B75109EF-88F8-4BC0-8D1A-4D55034DA90D}">
      <dgm:prSet/>
      <dgm:spPr/>
      <dgm:t>
        <a:bodyPr/>
        <a:lstStyle/>
        <a:p>
          <a:endParaRPr lang="ru-RU"/>
        </a:p>
      </dgm:t>
    </dgm:pt>
    <dgm:pt modelId="{F78A9BC0-0C5C-4E55-A68F-2DE006912031}">
      <dgm:prSet/>
      <dgm:spPr/>
      <dgm:t>
        <a:bodyPr/>
        <a:lstStyle/>
        <a:p>
          <a:pPr rtl="0"/>
          <a:r>
            <a:rPr lang="ru-RU" smtClean="0"/>
            <a:t>Описание организации</a:t>
          </a:r>
          <a:endParaRPr lang="ru-RU"/>
        </a:p>
      </dgm:t>
    </dgm:pt>
    <dgm:pt modelId="{4D96FDBE-AFDE-4640-B4A1-ED44D16DE2A5}" type="parTrans" cxnId="{20D98E64-C7B2-48DB-BFD8-9CB73020223C}">
      <dgm:prSet/>
      <dgm:spPr/>
      <dgm:t>
        <a:bodyPr/>
        <a:lstStyle/>
        <a:p>
          <a:endParaRPr lang="ru-RU"/>
        </a:p>
      </dgm:t>
    </dgm:pt>
    <dgm:pt modelId="{786F4450-0666-46FA-9D2D-888A7AAFED86}" type="sibTrans" cxnId="{20D98E64-C7B2-48DB-BFD8-9CB73020223C}">
      <dgm:prSet/>
      <dgm:spPr/>
      <dgm:t>
        <a:bodyPr/>
        <a:lstStyle/>
        <a:p>
          <a:endParaRPr lang="ru-RU"/>
        </a:p>
      </dgm:t>
    </dgm:pt>
    <dgm:pt modelId="{3D8F66EB-20FF-4F34-A822-F79D3678BFDF}">
      <dgm:prSet/>
      <dgm:spPr/>
      <dgm:t>
        <a:bodyPr/>
        <a:lstStyle/>
        <a:p>
          <a:pPr rtl="0"/>
          <a:r>
            <a:rPr lang="ru-RU" smtClean="0"/>
            <a:t>Телефон</a:t>
          </a:r>
          <a:endParaRPr lang="ru-RU"/>
        </a:p>
      </dgm:t>
    </dgm:pt>
    <dgm:pt modelId="{7803104E-D640-4DA1-87DC-32A39AC1B679}" type="parTrans" cxnId="{7543B583-14AA-4403-A6FF-63803C0385CC}">
      <dgm:prSet/>
      <dgm:spPr/>
      <dgm:t>
        <a:bodyPr/>
        <a:lstStyle/>
        <a:p>
          <a:endParaRPr lang="ru-RU"/>
        </a:p>
      </dgm:t>
    </dgm:pt>
    <dgm:pt modelId="{4D3C8C19-8DFB-4149-A95B-88571811432E}" type="sibTrans" cxnId="{7543B583-14AA-4403-A6FF-63803C0385CC}">
      <dgm:prSet/>
      <dgm:spPr/>
      <dgm:t>
        <a:bodyPr/>
        <a:lstStyle/>
        <a:p>
          <a:endParaRPr lang="ru-RU"/>
        </a:p>
      </dgm:t>
    </dgm:pt>
    <dgm:pt modelId="{AD58EF8A-4E79-4098-847F-C31C035D5718}">
      <dgm:prSet/>
      <dgm:spPr/>
      <dgm:t>
        <a:bodyPr/>
        <a:lstStyle/>
        <a:p>
          <a:pPr rtl="0"/>
          <a:r>
            <a:rPr lang="ru-RU" smtClean="0"/>
            <a:t>Тип организации</a:t>
          </a:r>
          <a:endParaRPr lang="ru-RU"/>
        </a:p>
      </dgm:t>
    </dgm:pt>
    <dgm:pt modelId="{AF0695CC-F0AD-42BE-B89D-3A6DB8B3D27D}" type="parTrans" cxnId="{EE3D30E4-575E-4F4E-ABCB-F8D7D3094227}">
      <dgm:prSet/>
      <dgm:spPr/>
      <dgm:t>
        <a:bodyPr/>
        <a:lstStyle/>
        <a:p>
          <a:endParaRPr lang="ru-RU"/>
        </a:p>
      </dgm:t>
    </dgm:pt>
    <dgm:pt modelId="{9B6396A4-6A8B-4F75-8357-852D0D0D70DF}" type="sibTrans" cxnId="{EE3D30E4-575E-4F4E-ABCB-F8D7D3094227}">
      <dgm:prSet/>
      <dgm:spPr/>
      <dgm:t>
        <a:bodyPr/>
        <a:lstStyle/>
        <a:p>
          <a:endParaRPr lang="ru-RU"/>
        </a:p>
      </dgm:t>
    </dgm:pt>
    <dgm:pt modelId="{6FEB6E76-BD59-47B4-AC9E-7A9271AAC604}">
      <dgm:prSet/>
      <dgm:spPr/>
      <dgm:t>
        <a:bodyPr/>
        <a:lstStyle/>
        <a:p>
          <a:pPr rtl="0"/>
          <a:r>
            <a:rPr lang="ru-RU" smtClean="0"/>
            <a:t>Факс </a:t>
          </a:r>
          <a:endParaRPr lang="ru-RU"/>
        </a:p>
      </dgm:t>
    </dgm:pt>
    <dgm:pt modelId="{12BBEBEA-62B5-405C-9829-6B830501479D}" type="parTrans" cxnId="{EAC055FC-C069-471E-A200-651DE3232E18}">
      <dgm:prSet/>
      <dgm:spPr/>
      <dgm:t>
        <a:bodyPr/>
        <a:lstStyle/>
        <a:p>
          <a:endParaRPr lang="ru-RU"/>
        </a:p>
      </dgm:t>
    </dgm:pt>
    <dgm:pt modelId="{CE43C611-1D2D-4C6D-A476-347B408D773A}" type="sibTrans" cxnId="{EAC055FC-C069-471E-A200-651DE3232E18}">
      <dgm:prSet/>
      <dgm:spPr/>
      <dgm:t>
        <a:bodyPr/>
        <a:lstStyle/>
        <a:p>
          <a:endParaRPr lang="ru-RU"/>
        </a:p>
      </dgm:t>
    </dgm:pt>
    <dgm:pt modelId="{DA28BAE5-CB9E-4733-9525-CDD16C617B0E}">
      <dgm:prSet/>
      <dgm:spPr/>
      <dgm:t>
        <a:bodyPr/>
        <a:lstStyle/>
        <a:p>
          <a:pPr rtl="0"/>
          <a:r>
            <a:rPr lang="ru-RU" i="1" dirty="0" smtClean="0"/>
            <a:t>… в </a:t>
          </a:r>
          <a:r>
            <a:rPr lang="ru-RU" i="1" u="sng" dirty="0" smtClean="0"/>
            <a:t>Санкт-Петербургском отделении Математического института им. В. А. Стеклова РАН </a:t>
          </a:r>
          <a:endParaRPr lang="ru-RU" i="1" u="sng" dirty="0"/>
        </a:p>
      </dgm:t>
    </dgm:pt>
    <dgm:pt modelId="{8B5A9A9E-525D-4616-9C16-2CB6DC85A909}" type="parTrans" cxnId="{DA80BF34-B9B4-4C57-B6FA-F66E31D6FAE0}">
      <dgm:prSet/>
      <dgm:spPr/>
      <dgm:t>
        <a:bodyPr/>
        <a:lstStyle/>
        <a:p>
          <a:endParaRPr lang="ru-RU"/>
        </a:p>
      </dgm:t>
    </dgm:pt>
    <dgm:pt modelId="{C4744ED5-2016-4494-92FA-B01E5ECD3803}" type="sibTrans" cxnId="{DA80BF34-B9B4-4C57-B6FA-F66E31D6FAE0}">
      <dgm:prSet/>
      <dgm:spPr/>
      <dgm:t>
        <a:bodyPr/>
        <a:lstStyle/>
        <a:p>
          <a:endParaRPr lang="ru-RU"/>
        </a:p>
      </dgm:t>
    </dgm:pt>
    <dgm:pt modelId="{B9D0E792-5244-488E-B606-84F90048B074}" type="pres">
      <dgm:prSet presAssocID="{2AA2E835-9F04-46C4-8E19-79F926586D9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53D1894-A3BC-4157-B872-09E9C76162E9}" type="pres">
      <dgm:prSet presAssocID="{AC2F66C7-A6B4-4094-BFFE-57D43CDD9528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345894-35AB-44DD-8BA2-4766CEE35774}" type="pres">
      <dgm:prSet presAssocID="{AC2F66C7-A6B4-4094-BFFE-57D43CDD9528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44170B-7734-48EE-BB6B-E61902DC2E9C}" type="pres">
      <dgm:prSet presAssocID="{DA28BAE5-CB9E-4733-9525-CDD16C617B0E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43B583-14AA-4403-A6FF-63803C0385CC}" srcId="{AC2F66C7-A6B4-4094-BFFE-57D43CDD9528}" destId="{3D8F66EB-20FF-4F34-A822-F79D3678BFDF}" srcOrd="6" destOrd="0" parTransId="{7803104E-D640-4DA1-87DC-32A39AC1B679}" sibTransId="{4D3C8C19-8DFB-4149-A95B-88571811432E}"/>
    <dgm:cxn modelId="{138D3C90-34E5-427C-AD0A-2D4DADA75E11}" srcId="{2AA2E835-9F04-46C4-8E19-79F926586D96}" destId="{AC2F66C7-A6B4-4094-BFFE-57D43CDD9528}" srcOrd="0" destOrd="0" parTransId="{DFF837A8-D25F-4F99-A880-57AC5E299AE4}" sibTransId="{BF094925-131C-4933-9E13-89857961B4FC}"/>
    <dgm:cxn modelId="{1907A6FD-890B-4D5D-B201-85561385252A}" type="presOf" srcId="{97F2BEE8-E07C-478E-93B8-79D255C26C04}" destId="{6D345894-35AB-44DD-8BA2-4766CEE35774}" srcOrd="0" destOrd="1" presId="urn:microsoft.com/office/officeart/2005/8/layout/vList2"/>
    <dgm:cxn modelId="{6B45F0D0-4B0D-4262-93EA-8FD9E829D54C}" type="presOf" srcId="{6FEB6E76-BD59-47B4-AC9E-7A9271AAC604}" destId="{6D345894-35AB-44DD-8BA2-4766CEE35774}" srcOrd="0" destOrd="8" presId="urn:microsoft.com/office/officeart/2005/8/layout/vList2"/>
    <dgm:cxn modelId="{EAC055FC-C069-471E-A200-651DE3232E18}" srcId="{AC2F66C7-A6B4-4094-BFFE-57D43CDD9528}" destId="{6FEB6E76-BD59-47B4-AC9E-7A9271AAC604}" srcOrd="8" destOrd="0" parTransId="{12BBEBEA-62B5-405C-9829-6B830501479D}" sibTransId="{CE43C611-1D2D-4C6D-A476-347B408D773A}"/>
    <dgm:cxn modelId="{E9F8A9BF-596B-477D-B43D-A56A4D0FC9B0}" type="presOf" srcId="{B5FDF028-D2CD-47E1-9072-D647B90A7D33}" destId="{6D345894-35AB-44DD-8BA2-4766CEE35774}" srcOrd="0" destOrd="2" presId="urn:microsoft.com/office/officeart/2005/8/layout/vList2"/>
    <dgm:cxn modelId="{0C4C1E7F-D15E-4F14-A8BF-130D959E9D1C}" type="presOf" srcId="{3D8F66EB-20FF-4F34-A822-F79D3678BFDF}" destId="{6D345894-35AB-44DD-8BA2-4766CEE35774}" srcOrd="0" destOrd="6" presId="urn:microsoft.com/office/officeart/2005/8/layout/vList2"/>
    <dgm:cxn modelId="{EE3D30E4-575E-4F4E-ABCB-F8D7D3094227}" srcId="{AC2F66C7-A6B4-4094-BFFE-57D43CDD9528}" destId="{AD58EF8A-4E79-4098-847F-C31C035D5718}" srcOrd="7" destOrd="0" parTransId="{AF0695CC-F0AD-42BE-B89D-3A6DB8B3D27D}" sibTransId="{9B6396A4-6A8B-4F75-8357-852D0D0D70DF}"/>
    <dgm:cxn modelId="{B75109EF-88F8-4BC0-8D1A-4D55034DA90D}" srcId="{AC2F66C7-A6B4-4094-BFFE-57D43CDD9528}" destId="{A124BBBB-BE61-448B-8720-9F78178A01C7}" srcOrd="4" destOrd="0" parTransId="{0C9B3A76-5709-4B81-9D36-56924CBCB30A}" sibTransId="{FD38BEC1-43C8-4581-97BA-47029914FDFD}"/>
    <dgm:cxn modelId="{5F2527F5-A205-4049-A04D-5D792EE196D8}" type="presOf" srcId="{2AA2E835-9F04-46C4-8E19-79F926586D96}" destId="{B9D0E792-5244-488E-B606-84F90048B074}" srcOrd="0" destOrd="0" presId="urn:microsoft.com/office/officeart/2005/8/layout/vList2"/>
    <dgm:cxn modelId="{97CB4C67-3DE9-4280-A31A-D6FFC649AF9C}" srcId="{AC2F66C7-A6B4-4094-BFFE-57D43CDD9528}" destId="{97F2BEE8-E07C-478E-93B8-79D255C26C04}" srcOrd="1" destOrd="0" parTransId="{2B9BAB40-A5B8-45C8-9F2D-2E7D68DA85B5}" sibTransId="{B3F17517-A7EA-4CC1-8EAB-D62A24406591}"/>
    <dgm:cxn modelId="{C7D96D18-EE30-435D-8412-7BF8D4E9EA58}" srcId="{AC2F66C7-A6B4-4094-BFFE-57D43CDD9528}" destId="{B5FDF028-D2CD-47E1-9072-D647B90A7D33}" srcOrd="2" destOrd="0" parTransId="{FAF80E82-EC88-4951-A579-8D23D2BE65AC}" sibTransId="{10F914CC-47E2-442A-80E9-BCF3794EFF79}"/>
    <dgm:cxn modelId="{28388C12-D4D4-455A-A1BA-ED36F9759C21}" type="presOf" srcId="{38EEACE6-266B-4DB6-9CFA-1D52CA5C987E}" destId="{6D345894-35AB-44DD-8BA2-4766CEE35774}" srcOrd="0" destOrd="3" presId="urn:microsoft.com/office/officeart/2005/8/layout/vList2"/>
    <dgm:cxn modelId="{DA80BF34-B9B4-4C57-B6FA-F66E31D6FAE0}" srcId="{2AA2E835-9F04-46C4-8E19-79F926586D96}" destId="{DA28BAE5-CB9E-4733-9525-CDD16C617B0E}" srcOrd="1" destOrd="0" parTransId="{8B5A9A9E-525D-4616-9C16-2CB6DC85A909}" sibTransId="{C4744ED5-2016-4494-92FA-B01E5ECD3803}"/>
    <dgm:cxn modelId="{70388415-0144-4077-B296-DF3128D2F3B2}" type="presOf" srcId="{30657C6F-F7AA-4406-9545-F18D0B342F0A}" destId="{6D345894-35AB-44DD-8BA2-4766CEE35774}" srcOrd="0" destOrd="0" presId="urn:microsoft.com/office/officeart/2005/8/layout/vList2"/>
    <dgm:cxn modelId="{CC831139-3340-48E3-9836-2598567C549E}" type="presOf" srcId="{F78A9BC0-0C5C-4E55-A68F-2DE006912031}" destId="{6D345894-35AB-44DD-8BA2-4766CEE35774}" srcOrd="0" destOrd="5" presId="urn:microsoft.com/office/officeart/2005/8/layout/vList2"/>
    <dgm:cxn modelId="{B4E08E57-A6A3-447E-A832-02AA1FE3C949}" srcId="{AC2F66C7-A6B4-4094-BFFE-57D43CDD9528}" destId="{30657C6F-F7AA-4406-9545-F18D0B342F0A}" srcOrd="0" destOrd="0" parTransId="{DB014BFE-745F-4B4A-8189-CCE861ACB0DA}" sibTransId="{AAB9E42E-6F78-49AB-B22A-167AFFCE5C92}"/>
    <dgm:cxn modelId="{D273C83F-4000-4FFF-BDED-62CA961EEB8B}" srcId="{AC2F66C7-A6B4-4094-BFFE-57D43CDD9528}" destId="{38EEACE6-266B-4DB6-9CFA-1D52CA5C987E}" srcOrd="3" destOrd="0" parTransId="{4806EBD3-5391-4957-AA26-BE4FEC49635F}" sibTransId="{51B048E8-3E0C-4FEA-851F-BA8A7EFA3A12}"/>
    <dgm:cxn modelId="{28A4AD01-09DA-455C-9BEE-A78A382641A8}" type="presOf" srcId="{DA28BAE5-CB9E-4733-9525-CDD16C617B0E}" destId="{6F44170B-7734-48EE-BB6B-E61902DC2E9C}" srcOrd="0" destOrd="0" presId="urn:microsoft.com/office/officeart/2005/8/layout/vList2"/>
    <dgm:cxn modelId="{A2ACAC2C-7D46-4650-B9F9-6F407F04AD91}" type="presOf" srcId="{AC2F66C7-A6B4-4094-BFFE-57D43CDD9528}" destId="{E53D1894-A3BC-4157-B872-09E9C76162E9}" srcOrd="0" destOrd="0" presId="urn:microsoft.com/office/officeart/2005/8/layout/vList2"/>
    <dgm:cxn modelId="{D0EBFB68-107C-4237-81D0-08D168C26608}" type="presOf" srcId="{A124BBBB-BE61-448B-8720-9F78178A01C7}" destId="{6D345894-35AB-44DD-8BA2-4766CEE35774}" srcOrd="0" destOrd="4" presId="urn:microsoft.com/office/officeart/2005/8/layout/vList2"/>
    <dgm:cxn modelId="{3F8616E0-FCFD-47D4-96CC-D9CAD48697D6}" type="presOf" srcId="{AD58EF8A-4E79-4098-847F-C31C035D5718}" destId="{6D345894-35AB-44DD-8BA2-4766CEE35774}" srcOrd="0" destOrd="7" presId="urn:microsoft.com/office/officeart/2005/8/layout/vList2"/>
    <dgm:cxn modelId="{20D98E64-C7B2-48DB-BFD8-9CB73020223C}" srcId="{AC2F66C7-A6B4-4094-BFFE-57D43CDD9528}" destId="{F78A9BC0-0C5C-4E55-A68F-2DE006912031}" srcOrd="5" destOrd="0" parTransId="{4D96FDBE-AFDE-4640-B4A1-ED44D16DE2A5}" sibTransId="{786F4450-0666-46FA-9D2D-888A7AAFED86}"/>
    <dgm:cxn modelId="{E5B52E7C-03A9-4F12-B580-C2F806AAFA84}" type="presParOf" srcId="{B9D0E792-5244-488E-B606-84F90048B074}" destId="{E53D1894-A3BC-4157-B872-09E9C76162E9}" srcOrd="0" destOrd="0" presId="urn:microsoft.com/office/officeart/2005/8/layout/vList2"/>
    <dgm:cxn modelId="{535093C9-A794-4053-9656-ABF6E99FA07E}" type="presParOf" srcId="{B9D0E792-5244-488E-B606-84F90048B074}" destId="{6D345894-35AB-44DD-8BA2-4766CEE35774}" srcOrd="1" destOrd="0" presId="urn:microsoft.com/office/officeart/2005/8/layout/vList2"/>
    <dgm:cxn modelId="{D318C703-9DD4-4971-AB6A-2908EDF55C24}" type="presParOf" srcId="{B9D0E792-5244-488E-B606-84F90048B074}" destId="{6F44170B-7734-48EE-BB6B-E61902DC2E9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EA54044-99D9-4D4D-9393-631F71A8FA32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9E05113F-74B1-4A68-8606-45F09E295809}">
      <dgm:prSet/>
      <dgm:spPr/>
      <dgm:t>
        <a:bodyPr/>
        <a:lstStyle/>
        <a:p>
          <a:pPr rtl="0"/>
          <a:r>
            <a:rPr lang="ru-RU" b="1" smtClean="0"/>
            <a:t>Персона</a:t>
          </a:r>
          <a:endParaRPr lang="ru-RU"/>
        </a:p>
      </dgm:t>
    </dgm:pt>
    <dgm:pt modelId="{D7965312-5456-4CA7-81A8-D70E25169F37}" type="parTrans" cxnId="{E3983564-BE80-4F26-9A4D-8574A4FF2AE3}">
      <dgm:prSet/>
      <dgm:spPr/>
      <dgm:t>
        <a:bodyPr/>
        <a:lstStyle/>
        <a:p>
          <a:endParaRPr lang="ru-RU"/>
        </a:p>
      </dgm:t>
    </dgm:pt>
    <dgm:pt modelId="{128010DB-9423-4192-9CEC-B71789EEF1C0}" type="sibTrans" cxnId="{E3983564-BE80-4F26-9A4D-8574A4FF2AE3}">
      <dgm:prSet/>
      <dgm:spPr/>
      <dgm:t>
        <a:bodyPr/>
        <a:lstStyle/>
        <a:p>
          <a:endParaRPr lang="ru-RU"/>
        </a:p>
      </dgm:t>
    </dgm:pt>
    <dgm:pt modelId="{A8C8DB83-1D1A-40BC-965B-4242D3270C13}">
      <dgm:prSet/>
      <dgm:spPr/>
      <dgm:t>
        <a:bodyPr/>
        <a:lstStyle/>
        <a:p>
          <a:pPr rtl="0"/>
          <a:r>
            <a:rPr lang="en-US" smtClean="0"/>
            <a:t>e-mail</a:t>
          </a:r>
          <a:endParaRPr lang="ru-RU"/>
        </a:p>
      </dgm:t>
    </dgm:pt>
    <dgm:pt modelId="{EEBF88F3-D2DF-4EB3-840C-513D903BF47D}" type="parTrans" cxnId="{D1F7849B-BCD7-4EC1-AC46-CEBD884B6C28}">
      <dgm:prSet/>
      <dgm:spPr/>
      <dgm:t>
        <a:bodyPr/>
        <a:lstStyle/>
        <a:p>
          <a:endParaRPr lang="ru-RU"/>
        </a:p>
      </dgm:t>
    </dgm:pt>
    <dgm:pt modelId="{D51EC0DA-9A83-4188-993B-01D171959A30}" type="sibTrans" cxnId="{D1F7849B-BCD7-4EC1-AC46-CEBD884B6C28}">
      <dgm:prSet/>
      <dgm:spPr/>
      <dgm:t>
        <a:bodyPr/>
        <a:lstStyle/>
        <a:p>
          <a:endParaRPr lang="ru-RU"/>
        </a:p>
      </dgm:t>
    </dgm:pt>
    <dgm:pt modelId="{1AF69474-990C-4DB2-B8FF-1151D4E1C384}">
      <dgm:prSet/>
      <dgm:spPr/>
      <dgm:t>
        <a:bodyPr/>
        <a:lstStyle/>
        <a:p>
          <a:pPr rtl="0"/>
          <a:r>
            <a:rPr lang="ru-RU" smtClean="0"/>
            <a:t>Имя</a:t>
          </a:r>
          <a:endParaRPr lang="ru-RU"/>
        </a:p>
      </dgm:t>
    </dgm:pt>
    <dgm:pt modelId="{96E39737-D2B8-4A69-9A3B-7A607BEE7164}" type="parTrans" cxnId="{35550316-A383-4A2B-A8F9-E36B39FC5A46}">
      <dgm:prSet/>
      <dgm:spPr/>
      <dgm:t>
        <a:bodyPr/>
        <a:lstStyle/>
        <a:p>
          <a:endParaRPr lang="ru-RU"/>
        </a:p>
      </dgm:t>
    </dgm:pt>
    <dgm:pt modelId="{6E5FEC06-77BF-4473-86BF-4CE210FB2F56}" type="sibTrans" cxnId="{35550316-A383-4A2B-A8F9-E36B39FC5A46}">
      <dgm:prSet/>
      <dgm:spPr/>
      <dgm:t>
        <a:bodyPr/>
        <a:lstStyle/>
        <a:p>
          <a:endParaRPr lang="ru-RU"/>
        </a:p>
      </dgm:t>
    </dgm:pt>
    <dgm:pt modelId="{ED7A9D45-79B9-4039-9013-EDFAAB9050EE}">
      <dgm:prSet/>
      <dgm:spPr/>
      <dgm:t>
        <a:bodyPr/>
        <a:lstStyle/>
        <a:p>
          <a:pPr rtl="0"/>
          <a:r>
            <a:rPr lang="ru-RU" u="sng" dirty="0" smtClean="0"/>
            <a:t>Фамилия</a:t>
          </a:r>
          <a:endParaRPr lang="ru-RU" u="sng" dirty="0"/>
        </a:p>
      </dgm:t>
    </dgm:pt>
    <dgm:pt modelId="{FFFF6920-86F8-4003-B547-A1471DD693B0}" type="parTrans" cxnId="{781A3C47-A9CC-4CF2-A20F-0FD8540FB46B}">
      <dgm:prSet/>
      <dgm:spPr/>
      <dgm:t>
        <a:bodyPr/>
        <a:lstStyle/>
        <a:p>
          <a:endParaRPr lang="ru-RU"/>
        </a:p>
      </dgm:t>
    </dgm:pt>
    <dgm:pt modelId="{85B22461-756C-430A-BF1F-8F0278A85600}" type="sibTrans" cxnId="{781A3C47-A9CC-4CF2-A20F-0FD8540FB46B}">
      <dgm:prSet/>
      <dgm:spPr/>
      <dgm:t>
        <a:bodyPr/>
        <a:lstStyle/>
        <a:p>
          <a:endParaRPr lang="ru-RU"/>
        </a:p>
      </dgm:t>
    </dgm:pt>
    <dgm:pt modelId="{EE83D273-CCDB-4F92-910B-D496456C940B}">
      <dgm:prSet/>
      <dgm:spPr/>
      <dgm:t>
        <a:bodyPr/>
        <a:lstStyle/>
        <a:p>
          <a:pPr rtl="0"/>
          <a:r>
            <a:rPr lang="ru-RU" dirty="0" smtClean="0"/>
            <a:t>Отчество</a:t>
          </a:r>
          <a:endParaRPr lang="ru-RU" dirty="0"/>
        </a:p>
      </dgm:t>
    </dgm:pt>
    <dgm:pt modelId="{9B110DEA-5947-4F32-819F-9AD6A3AAA59E}" type="parTrans" cxnId="{876F44CE-9151-46C5-9690-B039D6DDF159}">
      <dgm:prSet/>
      <dgm:spPr/>
      <dgm:t>
        <a:bodyPr/>
        <a:lstStyle/>
        <a:p>
          <a:endParaRPr lang="ru-RU"/>
        </a:p>
      </dgm:t>
    </dgm:pt>
    <dgm:pt modelId="{8D0795BB-7208-47C4-AE9C-A7A040BACA3D}" type="sibTrans" cxnId="{876F44CE-9151-46C5-9690-B039D6DDF159}">
      <dgm:prSet/>
      <dgm:spPr/>
      <dgm:t>
        <a:bodyPr/>
        <a:lstStyle/>
        <a:p>
          <a:endParaRPr lang="ru-RU"/>
        </a:p>
      </dgm:t>
    </dgm:pt>
    <dgm:pt modelId="{002FECB1-7449-4187-BC83-289A75F5EF0D}">
      <dgm:prSet/>
      <dgm:spPr/>
      <dgm:t>
        <a:bodyPr/>
        <a:lstStyle/>
        <a:p>
          <a:pPr rtl="0"/>
          <a:r>
            <a:rPr lang="ru-RU" u="sng" dirty="0" smtClean="0"/>
            <a:t>Инициалы</a:t>
          </a:r>
          <a:r>
            <a:rPr lang="ru-RU" dirty="0" smtClean="0"/>
            <a:t> </a:t>
          </a:r>
          <a:endParaRPr lang="ru-RU" dirty="0"/>
        </a:p>
      </dgm:t>
    </dgm:pt>
    <dgm:pt modelId="{9BCB4324-8E63-48D3-893F-FD2A08BD0CF0}" type="parTrans" cxnId="{90BE07AA-5DFE-4730-AE02-65377D49A7D0}">
      <dgm:prSet/>
      <dgm:spPr/>
      <dgm:t>
        <a:bodyPr/>
        <a:lstStyle/>
        <a:p>
          <a:endParaRPr lang="ru-RU"/>
        </a:p>
      </dgm:t>
    </dgm:pt>
    <dgm:pt modelId="{2F3BF6CB-5181-4BF3-92FD-76DEA16B3FC8}" type="sibTrans" cxnId="{90BE07AA-5DFE-4730-AE02-65377D49A7D0}">
      <dgm:prSet/>
      <dgm:spPr/>
      <dgm:t>
        <a:bodyPr/>
        <a:lstStyle/>
        <a:p>
          <a:endParaRPr lang="ru-RU"/>
        </a:p>
      </dgm:t>
    </dgm:pt>
    <dgm:pt modelId="{D789D8CC-814C-42DC-BF76-8901706A8F36}">
      <dgm:prSet/>
      <dgm:spPr/>
      <dgm:t>
        <a:bodyPr/>
        <a:lstStyle/>
        <a:p>
          <a:pPr rtl="0"/>
          <a:r>
            <a:rPr lang="ru-RU" smtClean="0"/>
            <a:t>Пол</a:t>
          </a:r>
          <a:endParaRPr lang="ru-RU"/>
        </a:p>
      </dgm:t>
    </dgm:pt>
    <dgm:pt modelId="{09410FCB-8C07-4B9B-9734-E3A70DFD80B3}" type="parTrans" cxnId="{FA58AEE1-4E9E-40EE-8969-0C272C5BF30E}">
      <dgm:prSet/>
      <dgm:spPr/>
      <dgm:t>
        <a:bodyPr/>
        <a:lstStyle/>
        <a:p>
          <a:endParaRPr lang="ru-RU"/>
        </a:p>
      </dgm:t>
    </dgm:pt>
    <dgm:pt modelId="{02815222-AF03-48C2-8FDB-819BA00CAF75}" type="sibTrans" cxnId="{FA58AEE1-4E9E-40EE-8969-0C272C5BF30E}">
      <dgm:prSet/>
      <dgm:spPr/>
      <dgm:t>
        <a:bodyPr/>
        <a:lstStyle/>
        <a:p>
          <a:endParaRPr lang="ru-RU"/>
        </a:p>
      </dgm:t>
    </dgm:pt>
    <dgm:pt modelId="{2466F237-47F2-46C9-A914-0DE3AE1172AA}">
      <dgm:prSet/>
      <dgm:spPr/>
      <dgm:t>
        <a:bodyPr/>
        <a:lstStyle/>
        <a:p>
          <a:pPr rtl="0"/>
          <a:r>
            <a:rPr lang="ru-RU" smtClean="0"/>
            <a:t>Дата рождения</a:t>
          </a:r>
          <a:endParaRPr lang="ru-RU"/>
        </a:p>
      </dgm:t>
    </dgm:pt>
    <dgm:pt modelId="{7D28D5F9-B064-4881-963E-5E4AAF39ADE6}" type="parTrans" cxnId="{00B6D711-AF05-427C-B739-4BAD0CA60FA2}">
      <dgm:prSet/>
      <dgm:spPr/>
      <dgm:t>
        <a:bodyPr/>
        <a:lstStyle/>
        <a:p>
          <a:endParaRPr lang="ru-RU"/>
        </a:p>
      </dgm:t>
    </dgm:pt>
    <dgm:pt modelId="{1A7472A9-9288-4F4D-A045-E5B8E706CEDD}" type="sibTrans" cxnId="{00B6D711-AF05-427C-B739-4BAD0CA60FA2}">
      <dgm:prSet/>
      <dgm:spPr/>
      <dgm:t>
        <a:bodyPr/>
        <a:lstStyle/>
        <a:p>
          <a:endParaRPr lang="ru-RU"/>
        </a:p>
      </dgm:t>
    </dgm:pt>
    <dgm:pt modelId="{529E1753-1463-4D8C-A289-58EC641FD75E}">
      <dgm:prSet/>
      <dgm:spPr/>
      <dgm:t>
        <a:bodyPr/>
        <a:lstStyle/>
        <a:p>
          <a:pPr rtl="0"/>
          <a:r>
            <a:rPr lang="ru-RU" dirty="0" smtClean="0"/>
            <a:t>Дата смерти</a:t>
          </a:r>
          <a:endParaRPr lang="ru-RU" dirty="0"/>
        </a:p>
      </dgm:t>
    </dgm:pt>
    <dgm:pt modelId="{405E1F77-6A59-48E3-9026-8EC1423B2930}" type="parTrans" cxnId="{245064C7-61C8-478F-886B-286E7AF6A961}">
      <dgm:prSet/>
      <dgm:spPr/>
      <dgm:t>
        <a:bodyPr/>
        <a:lstStyle/>
        <a:p>
          <a:endParaRPr lang="ru-RU"/>
        </a:p>
      </dgm:t>
    </dgm:pt>
    <dgm:pt modelId="{5928F7C6-67AB-43B6-8952-B42DAA17D368}" type="sibTrans" cxnId="{245064C7-61C8-478F-886B-286E7AF6A961}">
      <dgm:prSet/>
      <dgm:spPr/>
      <dgm:t>
        <a:bodyPr/>
        <a:lstStyle/>
        <a:p>
          <a:endParaRPr lang="ru-RU"/>
        </a:p>
      </dgm:t>
    </dgm:pt>
    <dgm:pt modelId="{B7BBB805-27B5-4307-98D8-A9FC8F0D1C35}">
      <dgm:prSet/>
      <dgm:spPr/>
      <dgm:t>
        <a:bodyPr/>
        <a:lstStyle/>
        <a:p>
          <a:pPr rtl="0"/>
          <a:r>
            <a:rPr lang="ru-RU" dirty="0" smtClean="0"/>
            <a:t>... международный Оргкомитет в составе: </a:t>
          </a:r>
          <a:r>
            <a:rPr lang="ru-RU" u="sng" dirty="0" smtClean="0"/>
            <a:t>Н.Н. Васильев</a:t>
          </a:r>
          <a:r>
            <a:rPr lang="ru-RU" dirty="0" smtClean="0"/>
            <a:t>(ПОМИ РАН), </a:t>
          </a:r>
          <a:r>
            <a:rPr lang="ru-RU" u="sng" dirty="0" smtClean="0"/>
            <a:t>М.А. </a:t>
          </a:r>
          <a:r>
            <a:rPr lang="ru-RU" u="sng" dirty="0" err="1" smtClean="0"/>
            <a:t>Всемирнов</a:t>
          </a:r>
          <a:r>
            <a:rPr lang="ru-RU" dirty="0" smtClean="0"/>
            <a:t>(ПОМИ РАН)...</a:t>
          </a:r>
          <a:endParaRPr lang="ru-RU" dirty="0"/>
        </a:p>
      </dgm:t>
    </dgm:pt>
    <dgm:pt modelId="{D4DC3EB8-A1D0-46A6-98BE-42B9E86A6403}" type="parTrans" cxnId="{DF08D2B2-FF4F-41F5-8BB1-D58CF1DB4303}">
      <dgm:prSet/>
      <dgm:spPr/>
      <dgm:t>
        <a:bodyPr/>
        <a:lstStyle/>
        <a:p>
          <a:endParaRPr lang="ru-RU"/>
        </a:p>
      </dgm:t>
    </dgm:pt>
    <dgm:pt modelId="{AFCE0F53-EFCA-44DD-A65A-0F75C84BB4F4}" type="sibTrans" cxnId="{DF08D2B2-FF4F-41F5-8BB1-D58CF1DB4303}">
      <dgm:prSet/>
      <dgm:spPr/>
      <dgm:t>
        <a:bodyPr/>
        <a:lstStyle/>
        <a:p>
          <a:endParaRPr lang="ru-RU"/>
        </a:p>
      </dgm:t>
    </dgm:pt>
    <dgm:pt modelId="{D080BC31-35F7-4D1F-8780-3CECD9B2641C}" type="pres">
      <dgm:prSet presAssocID="{EEA54044-99D9-4D4D-9393-631F71A8FA3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6E9348-5D89-41DD-9B06-C55EFFA97D84}" type="pres">
      <dgm:prSet presAssocID="{9E05113F-74B1-4A68-8606-45F09E29580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208263-E2D8-4E7D-AE6B-2C4D3FF02879}" type="pres">
      <dgm:prSet presAssocID="{9E05113F-74B1-4A68-8606-45F09E295809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329FDD-D4FF-4628-83F1-96FDC6CC7273}" type="pres">
      <dgm:prSet presAssocID="{B7BBB805-27B5-4307-98D8-A9FC8F0D1C3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308FA6-527A-4234-9724-3287047B4431}" type="presOf" srcId="{ED7A9D45-79B9-4039-9013-EDFAAB9050EE}" destId="{8B208263-E2D8-4E7D-AE6B-2C4D3FF02879}" srcOrd="0" destOrd="2" presId="urn:microsoft.com/office/officeart/2005/8/layout/vList2"/>
    <dgm:cxn modelId="{92B566E2-4A11-4EC2-8119-E4545ABB24AD}" type="presOf" srcId="{1AF69474-990C-4DB2-B8FF-1151D4E1C384}" destId="{8B208263-E2D8-4E7D-AE6B-2C4D3FF02879}" srcOrd="0" destOrd="1" presId="urn:microsoft.com/office/officeart/2005/8/layout/vList2"/>
    <dgm:cxn modelId="{00B6D711-AF05-427C-B739-4BAD0CA60FA2}" srcId="{9E05113F-74B1-4A68-8606-45F09E295809}" destId="{2466F237-47F2-46C9-A914-0DE3AE1172AA}" srcOrd="6" destOrd="0" parTransId="{7D28D5F9-B064-4881-963E-5E4AAF39ADE6}" sibTransId="{1A7472A9-9288-4F4D-A045-E5B8E706CEDD}"/>
    <dgm:cxn modelId="{C754AEF3-082C-42DB-BA98-D7BC9E25EB7E}" type="presOf" srcId="{002FECB1-7449-4187-BC83-289A75F5EF0D}" destId="{8B208263-E2D8-4E7D-AE6B-2C4D3FF02879}" srcOrd="0" destOrd="4" presId="urn:microsoft.com/office/officeart/2005/8/layout/vList2"/>
    <dgm:cxn modelId="{35550316-A383-4A2B-A8F9-E36B39FC5A46}" srcId="{9E05113F-74B1-4A68-8606-45F09E295809}" destId="{1AF69474-990C-4DB2-B8FF-1151D4E1C384}" srcOrd="1" destOrd="0" parTransId="{96E39737-D2B8-4A69-9A3B-7A607BEE7164}" sibTransId="{6E5FEC06-77BF-4473-86BF-4CE210FB2F56}"/>
    <dgm:cxn modelId="{3B22B198-AC20-4348-A6C2-CF8E7BA070DE}" type="presOf" srcId="{EE83D273-CCDB-4F92-910B-D496456C940B}" destId="{8B208263-E2D8-4E7D-AE6B-2C4D3FF02879}" srcOrd="0" destOrd="3" presId="urn:microsoft.com/office/officeart/2005/8/layout/vList2"/>
    <dgm:cxn modelId="{2C27D37B-E589-48EF-9EF5-C5BC43417CB2}" type="presOf" srcId="{A8C8DB83-1D1A-40BC-965B-4242D3270C13}" destId="{8B208263-E2D8-4E7D-AE6B-2C4D3FF02879}" srcOrd="0" destOrd="0" presId="urn:microsoft.com/office/officeart/2005/8/layout/vList2"/>
    <dgm:cxn modelId="{90BE07AA-5DFE-4730-AE02-65377D49A7D0}" srcId="{9E05113F-74B1-4A68-8606-45F09E295809}" destId="{002FECB1-7449-4187-BC83-289A75F5EF0D}" srcOrd="4" destOrd="0" parTransId="{9BCB4324-8E63-48D3-893F-FD2A08BD0CF0}" sibTransId="{2F3BF6CB-5181-4BF3-92FD-76DEA16B3FC8}"/>
    <dgm:cxn modelId="{D1F7849B-BCD7-4EC1-AC46-CEBD884B6C28}" srcId="{9E05113F-74B1-4A68-8606-45F09E295809}" destId="{A8C8DB83-1D1A-40BC-965B-4242D3270C13}" srcOrd="0" destOrd="0" parTransId="{EEBF88F3-D2DF-4EB3-840C-513D903BF47D}" sibTransId="{D51EC0DA-9A83-4188-993B-01D171959A30}"/>
    <dgm:cxn modelId="{970BE9C1-CB30-49DE-8849-BE578DBE8097}" type="presOf" srcId="{B7BBB805-27B5-4307-98D8-A9FC8F0D1C35}" destId="{7C329FDD-D4FF-4628-83F1-96FDC6CC7273}" srcOrd="0" destOrd="0" presId="urn:microsoft.com/office/officeart/2005/8/layout/vList2"/>
    <dgm:cxn modelId="{DF08D2B2-FF4F-41F5-8BB1-D58CF1DB4303}" srcId="{EEA54044-99D9-4D4D-9393-631F71A8FA32}" destId="{B7BBB805-27B5-4307-98D8-A9FC8F0D1C35}" srcOrd="1" destOrd="0" parTransId="{D4DC3EB8-A1D0-46A6-98BE-42B9E86A6403}" sibTransId="{AFCE0F53-EFCA-44DD-A65A-0F75C84BB4F4}"/>
    <dgm:cxn modelId="{30760BB3-B75E-404C-8442-782A5C8FA5F6}" type="presOf" srcId="{EEA54044-99D9-4D4D-9393-631F71A8FA32}" destId="{D080BC31-35F7-4D1F-8780-3CECD9B2641C}" srcOrd="0" destOrd="0" presId="urn:microsoft.com/office/officeart/2005/8/layout/vList2"/>
    <dgm:cxn modelId="{245064C7-61C8-478F-886B-286E7AF6A961}" srcId="{9E05113F-74B1-4A68-8606-45F09E295809}" destId="{529E1753-1463-4D8C-A289-58EC641FD75E}" srcOrd="7" destOrd="0" parTransId="{405E1F77-6A59-48E3-9026-8EC1423B2930}" sibTransId="{5928F7C6-67AB-43B6-8952-B42DAA17D368}"/>
    <dgm:cxn modelId="{ADDFEA85-9037-4DB0-B305-CB1B62900100}" type="presOf" srcId="{D789D8CC-814C-42DC-BF76-8901706A8F36}" destId="{8B208263-E2D8-4E7D-AE6B-2C4D3FF02879}" srcOrd="0" destOrd="5" presId="urn:microsoft.com/office/officeart/2005/8/layout/vList2"/>
    <dgm:cxn modelId="{E3983564-BE80-4F26-9A4D-8574A4FF2AE3}" srcId="{EEA54044-99D9-4D4D-9393-631F71A8FA32}" destId="{9E05113F-74B1-4A68-8606-45F09E295809}" srcOrd="0" destOrd="0" parTransId="{D7965312-5456-4CA7-81A8-D70E25169F37}" sibTransId="{128010DB-9423-4192-9CEC-B71789EEF1C0}"/>
    <dgm:cxn modelId="{5AA26D17-B315-49DC-AB59-752C56071440}" type="presOf" srcId="{9E05113F-74B1-4A68-8606-45F09E295809}" destId="{986E9348-5D89-41DD-9B06-C55EFFA97D84}" srcOrd="0" destOrd="0" presId="urn:microsoft.com/office/officeart/2005/8/layout/vList2"/>
    <dgm:cxn modelId="{FA58AEE1-4E9E-40EE-8969-0C272C5BF30E}" srcId="{9E05113F-74B1-4A68-8606-45F09E295809}" destId="{D789D8CC-814C-42DC-BF76-8901706A8F36}" srcOrd="5" destOrd="0" parTransId="{09410FCB-8C07-4B9B-9734-E3A70DFD80B3}" sibTransId="{02815222-AF03-48C2-8FDB-819BA00CAF75}"/>
    <dgm:cxn modelId="{876F44CE-9151-46C5-9690-B039D6DDF159}" srcId="{9E05113F-74B1-4A68-8606-45F09E295809}" destId="{EE83D273-CCDB-4F92-910B-D496456C940B}" srcOrd="3" destOrd="0" parTransId="{9B110DEA-5947-4F32-819F-9AD6A3AAA59E}" sibTransId="{8D0795BB-7208-47C4-AE9C-A7A040BACA3D}"/>
    <dgm:cxn modelId="{781A3C47-A9CC-4CF2-A20F-0FD8540FB46B}" srcId="{9E05113F-74B1-4A68-8606-45F09E295809}" destId="{ED7A9D45-79B9-4039-9013-EDFAAB9050EE}" srcOrd="2" destOrd="0" parTransId="{FFFF6920-86F8-4003-B547-A1471DD693B0}" sibTransId="{85B22461-756C-430A-BF1F-8F0278A85600}"/>
    <dgm:cxn modelId="{ADCD3C26-B55D-4E83-B24C-56389CA0C8A7}" type="presOf" srcId="{2466F237-47F2-46C9-A914-0DE3AE1172AA}" destId="{8B208263-E2D8-4E7D-AE6B-2C4D3FF02879}" srcOrd="0" destOrd="6" presId="urn:microsoft.com/office/officeart/2005/8/layout/vList2"/>
    <dgm:cxn modelId="{82B545C3-EC28-4668-BA14-02EBA9141D85}" type="presOf" srcId="{529E1753-1463-4D8C-A289-58EC641FD75E}" destId="{8B208263-E2D8-4E7D-AE6B-2C4D3FF02879}" srcOrd="0" destOrd="7" presId="urn:microsoft.com/office/officeart/2005/8/layout/vList2"/>
    <dgm:cxn modelId="{3117FF9A-26EE-48B7-8EA9-B57DEC2CB938}" type="presParOf" srcId="{D080BC31-35F7-4D1F-8780-3CECD9B2641C}" destId="{986E9348-5D89-41DD-9B06-C55EFFA97D84}" srcOrd="0" destOrd="0" presId="urn:microsoft.com/office/officeart/2005/8/layout/vList2"/>
    <dgm:cxn modelId="{CD181D72-5E79-4C8E-A712-46BC031B3DA8}" type="presParOf" srcId="{D080BC31-35F7-4D1F-8780-3CECD9B2641C}" destId="{8B208263-E2D8-4E7D-AE6B-2C4D3FF02879}" srcOrd="1" destOrd="0" presId="urn:microsoft.com/office/officeart/2005/8/layout/vList2"/>
    <dgm:cxn modelId="{DA4B171A-C8B2-4FF2-8F5A-0278DD6B0F1C}" type="presParOf" srcId="{D080BC31-35F7-4D1F-8780-3CECD9B2641C}" destId="{7C329FDD-D4FF-4628-83F1-96FDC6CC727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2E34B44-D3BE-4631-91CB-0375E8CC99CA}" type="doc">
      <dgm:prSet loTypeId="urn:microsoft.com/office/officeart/2008/layout/HorizontalMultiLevelHierarchy" loCatId="hierarchy" qsTypeId="urn:microsoft.com/office/officeart/2009/2/quickstyle/3d8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A29F9B54-D7D5-4209-ADCE-6743F0EB5E95}">
      <dgm:prSet phldrT="[Текст]"/>
      <dgm:spPr/>
      <dgm:t>
        <a:bodyPr/>
        <a:lstStyle/>
        <a:p>
          <a:r>
            <a:rPr lang="ru-RU" dirty="0" smtClean="0"/>
            <a:t>Научное мероприятие</a:t>
          </a:r>
          <a:endParaRPr lang="ru-RU" dirty="0"/>
        </a:p>
      </dgm:t>
    </dgm:pt>
    <dgm:pt modelId="{8CB125F8-DF07-476B-8112-4C9D697E4A3A}" type="parTrans" cxnId="{3AD17F3E-34CD-4F33-9BA6-36D440D963FA}">
      <dgm:prSet/>
      <dgm:spPr/>
      <dgm:t>
        <a:bodyPr/>
        <a:lstStyle/>
        <a:p>
          <a:endParaRPr lang="ru-RU"/>
        </a:p>
      </dgm:t>
    </dgm:pt>
    <dgm:pt modelId="{F9513701-0179-4BFA-A421-F0A5AEA4B24F}" type="sibTrans" cxnId="{3AD17F3E-34CD-4F33-9BA6-36D440D963FA}">
      <dgm:prSet/>
      <dgm:spPr/>
      <dgm:t>
        <a:bodyPr/>
        <a:lstStyle/>
        <a:p>
          <a:endParaRPr lang="ru-RU"/>
        </a:p>
      </dgm:t>
    </dgm:pt>
    <dgm:pt modelId="{60334FDC-EC41-4DC6-AD5E-0C0EB7D748C4}">
      <dgm:prSet phldrT="[Текст]" custT="1"/>
      <dgm:spPr/>
      <dgm:t>
        <a:bodyPr lIns="180000"/>
        <a:lstStyle/>
        <a:p>
          <a:pPr algn="l"/>
          <a:r>
            <a:rPr lang="ru-RU" sz="2000" b="1" u="sng" dirty="0" smtClean="0"/>
            <a:t>Название события</a:t>
          </a:r>
          <a:r>
            <a:rPr lang="ru-RU" sz="2000" b="1" dirty="0" smtClean="0"/>
            <a:t>:</a:t>
          </a:r>
          <a:r>
            <a:rPr lang="ru-RU" sz="2000" dirty="0" smtClean="0"/>
            <a:t> Философия, математика, лингвистика: аспекты взаимодействия</a:t>
          </a:r>
        </a:p>
        <a:p>
          <a:pPr algn="l"/>
          <a:r>
            <a:rPr lang="ru-RU" sz="2000" b="1" u="sng" dirty="0" smtClean="0"/>
            <a:t>Дата начала события</a:t>
          </a:r>
          <a:r>
            <a:rPr lang="ru-RU" sz="2000" dirty="0" smtClean="0"/>
            <a:t>: 19-11-2009</a:t>
          </a:r>
        </a:p>
        <a:p>
          <a:pPr algn="l"/>
          <a:r>
            <a:rPr lang="ru-RU" sz="2000" b="1" u="sng" dirty="0" smtClean="0"/>
            <a:t>Дата окончания события</a:t>
          </a:r>
          <a:r>
            <a:rPr lang="ru-RU" sz="2000" dirty="0" smtClean="0"/>
            <a:t>: 22-11-2009</a:t>
          </a:r>
        </a:p>
        <a:p>
          <a:pPr algn="l"/>
          <a:r>
            <a:rPr lang="ru-RU" sz="2000" b="1" u="sng" dirty="0" smtClean="0"/>
            <a:t>Место-события</a:t>
          </a:r>
          <a:r>
            <a:rPr lang="ru-RU" sz="2000" dirty="0" smtClean="0"/>
            <a:t> (Географическое место)</a:t>
          </a:r>
        </a:p>
        <a:p>
          <a:pPr algn="l"/>
          <a:r>
            <a:rPr lang="ru-RU" sz="2000" b="1" u="sng" dirty="0" smtClean="0"/>
            <a:t>Организация-участник-события</a:t>
          </a:r>
          <a:r>
            <a:rPr lang="ru-RU" sz="2000" dirty="0" smtClean="0"/>
            <a:t> (Организация)</a:t>
          </a:r>
          <a:endParaRPr lang="ru-RU" sz="2000" dirty="0"/>
        </a:p>
      </dgm:t>
    </dgm:pt>
    <dgm:pt modelId="{9A9A1383-CC01-42E3-833E-8DF956144A0C}" type="parTrans" cxnId="{32674E6E-3292-4C49-9CF5-EEDD1995EDE7}">
      <dgm:prSet/>
      <dgm:spPr/>
      <dgm:t>
        <a:bodyPr/>
        <a:lstStyle/>
        <a:p>
          <a:endParaRPr lang="ru-RU" dirty="0"/>
        </a:p>
      </dgm:t>
    </dgm:pt>
    <dgm:pt modelId="{80896865-6DA8-43B0-BE6A-612D146F5BEF}" type="sibTrans" cxnId="{32674E6E-3292-4C49-9CF5-EEDD1995EDE7}">
      <dgm:prSet/>
      <dgm:spPr/>
      <dgm:t>
        <a:bodyPr/>
        <a:lstStyle/>
        <a:p>
          <a:endParaRPr lang="ru-RU"/>
        </a:p>
      </dgm:t>
    </dgm:pt>
    <dgm:pt modelId="{2DD2D3F7-3340-49C1-AC25-135AD8E2DA24}">
      <dgm:prSet phldrT="[Текст]" custT="1"/>
      <dgm:spPr/>
      <dgm:t>
        <a:bodyPr lIns="180000"/>
        <a:lstStyle/>
        <a:p>
          <a:pPr algn="l"/>
          <a:r>
            <a:rPr lang="ru-RU" sz="2000" b="1" u="sng" dirty="0" smtClean="0"/>
            <a:t>Язык</a:t>
          </a:r>
          <a:r>
            <a:rPr lang="ru-RU" sz="2000" b="0" u="none" dirty="0" smtClean="0"/>
            <a:t>: русский</a:t>
          </a:r>
        </a:p>
        <a:p>
          <a:pPr algn="l"/>
          <a:r>
            <a:rPr lang="ru-RU" sz="2000" b="1" u="sng" dirty="0" smtClean="0"/>
            <a:t>Язык</a:t>
          </a:r>
          <a:r>
            <a:rPr lang="ru-RU" sz="2000" b="0" u="none" dirty="0" smtClean="0"/>
            <a:t>: английский</a:t>
          </a:r>
          <a:endParaRPr lang="ru-RU" sz="2000" b="1" u="sng" dirty="0"/>
        </a:p>
      </dgm:t>
    </dgm:pt>
    <dgm:pt modelId="{16C9B78A-C664-4182-829D-98B9993D9C6A}" type="parTrans" cxnId="{AB40FE0E-22EE-43E3-AC9A-026D16BF7D13}">
      <dgm:prSet/>
      <dgm:spPr/>
      <dgm:t>
        <a:bodyPr/>
        <a:lstStyle/>
        <a:p>
          <a:endParaRPr lang="en-US" dirty="0" smtClean="0"/>
        </a:p>
      </dgm:t>
    </dgm:pt>
    <dgm:pt modelId="{33F1C330-D2AC-45A7-BCA0-EE7C0FDB54B1}" type="sibTrans" cxnId="{AB40FE0E-22EE-43E3-AC9A-026D16BF7D13}">
      <dgm:prSet/>
      <dgm:spPr/>
      <dgm:t>
        <a:bodyPr/>
        <a:lstStyle/>
        <a:p>
          <a:endParaRPr lang="ru-RU"/>
        </a:p>
      </dgm:t>
    </dgm:pt>
    <dgm:pt modelId="{4C920392-9B9C-4617-A0C7-E9F29E43F6CE}">
      <dgm:prSet custT="1"/>
      <dgm:spPr/>
      <dgm:t>
        <a:bodyPr lIns="180000"/>
        <a:lstStyle/>
        <a:p>
          <a:pPr algn="l"/>
          <a:r>
            <a:rPr lang="ru-RU" sz="2000" b="1" u="sng" dirty="0" smtClean="0"/>
            <a:t>Ресурс-события</a:t>
          </a:r>
          <a:r>
            <a:rPr lang="ru-RU" sz="2000" b="0" u="none" dirty="0" smtClean="0"/>
            <a:t> (Интернет-ресурс)</a:t>
          </a:r>
          <a:endParaRPr lang="en-US" sz="2000" b="1" u="sng" dirty="0" smtClean="0"/>
        </a:p>
        <a:p>
          <a:pPr algn="l"/>
          <a:r>
            <a:rPr lang="ru-RU" sz="2000" b="1" u="sng" dirty="0" smtClean="0"/>
            <a:t>Организация-участник-события</a:t>
          </a:r>
          <a:r>
            <a:rPr lang="ru-RU" sz="2000" dirty="0" smtClean="0"/>
            <a:t> (Организация)</a:t>
          </a:r>
          <a:endParaRPr lang="ru-RU" sz="2000" dirty="0"/>
        </a:p>
      </dgm:t>
    </dgm:pt>
    <dgm:pt modelId="{118FE0B1-DE8B-4076-A822-C85AC98A9249}" type="parTrans" cxnId="{506A20B0-2956-46A3-AA3E-3B33E9B6AAC4}">
      <dgm:prSet/>
      <dgm:spPr/>
      <dgm:t>
        <a:bodyPr/>
        <a:lstStyle/>
        <a:p>
          <a:endParaRPr lang="ru-RU" dirty="0"/>
        </a:p>
      </dgm:t>
    </dgm:pt>
    <dgm:pt modelId="{403B0611-3630-47BE-A4A3-7E43EF99F658}" type="sibTrans" cxnId="{506A20B0-2956-46A3-AA3E-3B33E9B6AAC4}">
      <dgm:prSet/>
      <dgm:spPr/>
      <dgm:t>
        <a:bodyPr/>
        <a:lstStyle/>
        <a:p>
          <a:endParaRPr lang="ru-RU"/>
        </a:p>
      </dgm:t>
    </dgm:pt>
    <dgm:pt modelId="{91FFF46D-98C4-47FB-AFC6-CCFF6525E402}" type="pres">
      <dgm:prSet presAssocID="{C2E34B44-D3BE-4631-91CB-0375E8CC99C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F9417F-2CFA-4920-A94C-C849138136B6}" type="pres">
      <dgm:prSet presAssocID="{A29F9B54-D7D5-4209-ADCE-6743F0EB5E95}" presName="root1" presStyleCnt="0"/>
      <dgm:spPr/>
    </dgm:pt>
    <dgm:pt modelId="{5B000F9A-C41A-4F46-8929-DB675078BC1E}" type="pres">
      <dgm:prSet presAssocID="{A29F9B54-D7D5-4209-ADCE-6743F0EB5E95}" presName="LevelOneTextNode" presStyleLbl="node0" presStyleIdx="0" presStyleCnt="1" custLinFactX="-44356" custLinFactNeighborX="-100000" custLinFactNeighborY="-6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C4E9B9-F694-48CA-8231-4760018EB6FA}" type="pres">
      <dgm:prSet presAssocID="{A29F9B54-D7D5-4209-ADCE-6743F0EB5E95}" presName="level2hierChild" presStyleCnt="0"/>
      <dgm:spPr/>
    </dgm:pt>
    <dgm:pt modelId="{5B6BFFEF-307C-4C04-A100-847AE4BFA12A}" type="pres">
      <dgm:prSet presAssocID="{9A9A1383-CC01-42E3-833E-8DF956144A0C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5128493D-6987-4AF9-892C-570BA21FE41E}" type="pres">
      <dgm:prSet presAssocID="{9A9A1383-CC01-42E3-833E-8DF956144A0C}" presName="connTx" presStyleLbl="parChTrans1D2" presStyleIdx="0" presStyleCnt="3"/>
      <dgm:spPr/>
      <dgm:t>
        <a:bodyPr/>
        <a:lstStyle/>
        <a:p>
          <a:endParaRPr lang="ru-RU"/>
        </a:p>
      </dgm:t>
    </dgm:pt>
    <dgm:pt modelId="{533F4698-D9DD-4AB1-A874-2F4026C50A0E}" type="pres">
      <dgm:prSet presAssocID="{60334FDC-EC41-4DC6-AD5E-0C0EB7D748C4}" presName="root2" presStyleCnt="0"/>
      <dgm:spPr/>
    </dgm:pt>
    <dgm:pt modelId="{829B3075-4893-4924-B73B-3FD6EBC3BB46}" type="pres">
      <dgm:prSet presAssocID="{60334FDC-EC41-4DC6-AD5E-0C0EB7D748C4}" presName="LevelTwoTextNode" presStyleLbl="node2" presStyleIdx="0" presStyleCnt="3" custScaleX="181875" custScaleY="249103" custLinFactNeighborX="363" custLinFactNeighborY="-27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58F31B0-DF48-4022-A10A-518EFB2558C1}" type="pres">
      <dgm:prSet presAssocID="{60334FDC-EC41-4DC6-AD5E-0C0EB7D748C4}" presName="level3hierChild" presStyleCnt="0"/>
      <dgm:spPr/>
    </dgm:pt>
    <dgm:pt modelId="{C2BFE80E-828B-4A19-9A0F-A137C239A392}" type="pres">
      <dgm:prSet presAssocID="{118FE0B1-DE8B-4076-A822-C85AC98A9249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C1A5DE88-1279-4DF2-9438-20A98F86561D}" type="pres">
      <dgm:prSet presAssocID="{118FE0B1-DE8B-4076-A822-C85AC98A9249}" presName="connTx" presStyleLbl="parChTrans1D2" presStyleIdx="1" presStyleCnt="3"/>
      <dgm:spPr/>
      <dgm:t>
        <a:bodyPr/>
        <a:lstStyle/>
        <a:p>
          <a:endParaRPr lang="ru-RU"/>
        </a:p>
      </dgm:t>
    </dgm:pt>
    <dgm:pt modelId="{5022826E-235E-4B31-A2CA-06E4C8CE4BD7}" type="pres">
      <dgm:prSet presAssocID="{4C920392-9B9C-4617-A0C7-E9F29E43F6CE}" presName="root2" presStyleCnt="0"/>
      <dgm:spPr/>
    </dgm:pt>
    <dgm:pt modelId="{BCAEC983-3747-4DB9-BA60-6C596989B346}" type="pres">
      <dgm:prSet presAssocID="{4C920392-9B9C-4617-A0C7-E9F29E43F6CE}" presName="LevelTwoTextNode" presStyleLbl="node2" presStyleIdx="1" presStyleCnt="3" custScaleX="175800" custScaleY="954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3AD16A2-B945-4B8A-85AD-87D815802539}" type="pres">
      <dgm:prSet presAssocID="{4C920392-9B9C-4617-A0C7-E9F29E43F6CE}" presName="level3hierChild" presStyleCnt="0"/>
      <dgm:spPr/>
    </dgm:pt>
    <dgm:pt modelId="{72F4CF6E-C576-418F-9560-ECCD95839AC8}" type="pres">
      <dgm:prSet presAssocID="{16C9B78A-C664-4182-829D-98B9993D9C6A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C26CD406-C21C-42D3-93C4-AD02AE73A0E9}" type="pres">
      <dgm:prSet presAssocID="{16C9B78A-C664-4182-829D-98B9993D9C6A}" presName="connTx" presStyleLbl="parChTrans1D2" presStyleIdx="2" presStyleCnt="3"/>
      <dgm:spPr/>
      <dgm:t>
        <a:bodyPr/>
        <a:lstStyle/>
        <a:p>
          <a:endParaRPr lang="ru-RU"/>
        </a:p>
      </dgm:t>
    </dgm:pt>
    <dgm:pt modelId="{D4858A4D-F771-432E-876A-FC9D86A63231}" type="pres">
      <dgm:prSet presAssocID="{2DD2D3F7-3340-49C1-AC25-135AD8E2DA24}" presName="root2" presStyleCnt="0"/>
      <dgm:spPr/>
    </dgm:pt>
    <dgm:pt modelId="{1C0B0584-EB2B-4D94-8000-8DF0AC0D10DE}" type="pres">
      <dgm:prSet presAssocID="{2DD2D3F7-3340-49C1-AC25-135AD8E2DA24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1496197-1884-4878-820E-37E3779390BF}" type="pres">
      <dgm:prSet presAssocID="{2DD2D3F7-3340-49C1-AC25-135AD8E2DA24}" presName="level3hierChild" presStyleCnt="0"/>
      <dgm:spPr/>
    </dgm:pt>
  </dgm:ptLst>
  <dgm:cxnLst>
    <dgm:cxn modelId="{A3B19CDC-BBA2-40FD-89AC-F39946F57C76}" type="presOf" srcId="{118FE0B1-DE8B-4076-A822-C85AC98A9249}" destId="{C2BFE80E-828B-4A19-9A0F-A137C239A392}" srcOrd="0" destOrd="0" presId="urn:microsoft.com/office/officeart/2008/layout/HorizontalMultiLevelHierarchy"/>
    <dgm:cxn modelId="{259F244D-DE10-4CBC-B8C8-18FEA8BBA544}" type="presOf" srcId="{A29F9B54-D7D5-4209-ADCE-6743F0EB5E95}" destId="{5B000F9A-C41A-4F46-8929-DB675078BC1E}" srcOrd="0" destOrd="0" presId="urn:microsoft.com/office/officeart/2008/layout/HorizontalMultiLevelHierarchy"/>
    <dgm:cxn modelId="{A1178F1A-625B-4C83-9CC8-8E3186806931}" type="presOf" srcId="{4C920392-9B9C-4617-A0C7-E9F29E43F6CE}" destId="{BCAEC983-3747-4DB9-BA60-6C596989B346}" srcOrd="0" destOrd="0" presId="urn:microsoft.com/office/officeart/2008/layout/HorizontalMultiLevelHierarchy"/>
    <dgm:cxn modelId="{359A4BB4-F7E6-4460-9515-090DF5B44908}" type="presOf" srcId="{2DD2D3F7-3340-49C1-AC25-135AD8E2DA24}" destId="{1C0B0584-EB2B-4D94-8000-8DF0AC0D10DE}" srcOrd="0" destOrd="0" presId="urn:microsoft.com/office/officeart/2008/layout/HorizontalMultiLevelHierarchy"/>
    <dgm:cxn modelId="{3AD17F3E-34CD-4F33-9BA6-36D440D963FA}" srcId="{C2E34B44-D3BE-4631-91CB-0375E8CC99CA}" destId="{A29F9B54-D7D5-4209-ADCE-6743F0EB5E95}" srcOrd="0" destOrd="0" parTransId="{8CB125F8-DF07-476B-8112-4C9D697E4A3A}" sibTransId="{F9513701-0179-4BFA-A421-F0A5AEA4B24F}"/>
    <dgm:cxn modelId="{32674E6E-3292-4C49-9CF5-EEDD1995EDE7}" srcId="{A29F9B54-D7D5-4209-ADCE-6743F0EB5E95}" destId="{60334FDC-EC41-4DC6-AD5E-0C0EB7D748C4}" srcOrd="0" destOrd="0" parTransId="{9A9A1383-CC01-42E3-833E-8DF956144A0C}" sibTransId="{80896865-6DA8-43B0-BE6A-612D146F5BEF}"/>
    <dgm:cxn modelId="{43561850-B808-43D5-98E0-848E47CE28AF}" type="presOf" srcId="{16C9B78A-C664-4182-829D-98B9993D9C6A}" destId="{72F4CF6E-C576-418F-9560-ECCD95839AC8}" srcOrd="0" destOrd="0" presId="urn:microsoft.com/office/officeart/2008/layout/HorizontalMultiLevelHierarchy"/>
    <dgm:cxn modelId="{78C444F7-F3B8-48F4-8688-C98BAE7AC844}" type="presOf" srcId="{9A9A1383-CC01-42E3-833E-8DF956144A0C}" destId="{5B6BFFEF-307C-4C04-A100-847AE4BFA12A}" srcOrd="0" destOrd="0" presId="urn:microsoft.com/office/officeart/2008/layout/HorizontalMultiLevelHierarchy"/>
    <dgm:cxn modelId="{506A20B0-2956-46A3-AA3E-3B33E9B6AAC4}" srcId="{A29F9B54-D7D5-4209-ADCE-6743F0EB5E95}" destId="{4C920392-9B9C-4617-A0C7-E9F29E43F6CE}" srcOrd="1" destOrd="0" parTransId="{118FE0B1-DE8B-4076-A822-C85AC98A9249}" sibTransId="{403B0611-3630-47BE-A4A3-7E43EF99F658}"/>
    <dgm:cxn modelId="{363A8A47-E87E-4BB3-8B97-508451F67CCE}" type="presOf" srcId="{118FE0B1-DE8B-4076-A822-C85AC98A9249}" destId="{C1A5DE88-1279-4DF2-9438-20A98F86561D}" srcOrd="1" destOrd="0" presId="urn:microsoft.com/office/officeart/2008/layout/HorizontalMultiLevelHierarchy"/>
    <dgm:cxn modelId="{52A2BBEE-9F1D-4801-A364-3FCB4B0FEF21}" type="presOf" srcId="{60334FDC-EC41-4DC6-AD5E-0C0EB7D748C4}" destId="{829B3075-4893-4924-B73B-3FD6EBC3BB46}" srcOrd="0" destOrd="0" presId="urn:microsoft.com/office/officeart/2008/layout/HorizontalMultiLevelHierarchy"/>
    <dgm:cxn modelId="{AB40FE0E-22EE-43E3-AC9A-026D16BF7D13}" srcId="{A29F9B54-D7D5-4209-ADCE-6743F0EB5E95}" destId="{2DD2D3F7-3340-49C1-AC25-135AD8E2DA24}" srcOrd="2" destOrd="0" parTransId="{16C9B78A-C664-4182-829D-98B9993D9C6A}" sibTransId="{33F1C330-D2AC-45A7-BCA0-EE7C0FDB54B1}"/>
    <dgm:cxn modelId="{03C07627-69F7-442F-91EB-06C6DBCA3436}" type="presOf" srcId="{16C9B78A-C664-4182-829D-98B9993D9C6A}" destId="{C26CD406-C21C-42D3-93C4-AD02AE73A0E9}" srcOrd="1" destOrd="0" presId="urn:microsoft.com/office/officeart/2008/layout/HorizontalMultiLevelHierarchy"/>
    <dgm:cxn modelId="{44D38889-3190-448B-BC8E-7183B0157B1F}" type="presOf" srcId="{C2E34B44-D3BE-4631-91CB-0375E8CC99CA}" destId="{91FFF46D-98C4-47FB-AFC6-CCFF6525E402}" srcOrd="0" destOrd="0" presId="urn:microsoft.com/office/officeart/2008/layout/HorizontalMultiLevelHierarchy"/>
    <dgm:cxn modelId="{86EF4CDD-7959-4A6D-9331-BE3E7B9A3BEA}" type="presOf" srcId="{9A9A1383-CC01-42E3-833E-8DF956144A0C}" destId="{5128493D-6987-4AF9-892C-570BA21FE41E}" srcOrd="1" destOrd="0" presId="urn:microsoft.com/office/officeart/2008/layout/HorizontalMultiLevelHierarchy"/>
    <dgm:cxn modelId="{0F05E8BD-7B0E-4A7E-A4F7-E4E6BD5C3B9F}" type="presParOf" srcId="{91FFF46D-98C4-47FB-AFC6-CCFF6525E402}" destId="{F6F9417F-2CFA-4920-A94C-C849138136B6}" srcOrd="0" destOrd="0" presId="urn:microsoft.com/office/officeart/2008/layout/HorizontalMultiLevelHierarchy"/>
    <dgm:cxn modelId="{54BF53E3-5A38-4B6F-9A48-063A1ED49643}" type="presParOf" srcId="{F6F9417F-2CFA-4920-A94C-C849138136B6}" destId="{5B000F9A-C41A-4F46-8929-DB675078BC1E}" srcOrd="0" destOrd="0" presId="urn:microsoft.com/office/officeart/2008/layout/HorizontalMultiLevelHierarchy"/>
    <dgm:cxn modelId="{086216C8-2BCD-49CF-A505-4BD21E527F79}" type="presParOf" srcId="{F6F9417F-2CFA-4920-A94C-C849138136B6}" destId="{BCC4E9B9-F694-48CA-8231-4760018EB6FA}" srcOrd="1" destOrd="0" presId="urn:microsoft.com/office/officeart/2008/layout/HorizontalMultiLevelHierarchy"/>
    <dgm:cxn modelId="{77CC36DD-0C0F-49D6-BBDD-7A2DDA0B7FA4}" type="presParOf" srcId="{BCC4E9B9-F694-48CA-8231-4760018EB6FA}" destId="{5B6BFFEF-307C-4C04-A100-847AE4BFA12A}" srcOrd="0" destOrd="0" presId="urn:microsoft.com/office/officeart/2008/layout/HorizontalMultiLevelHierarchy"/>
    <dgm:cxn modelId="{237BDF3A-7180-45ED-AF32-E193A7BABFDA}" type="presParOf" srcId="{5B6BFFEF-307C-4C04-A100-847AE4BFA12A}" destId="{5128493D-6987-4AF9-892C-570BA21FE41E}" srcOrd="0" destOrd="0" presId="urn:microsoft.com/office/officeart/2008/layout/HorizontalMultiLevelHierarchy"/>
    <dgm:cxn modelId="{B62048B3-5F58-4CB6-99F6-FF7C089CC72F}" type="presParOf" srcId="{BCC4E9B9-F694-48CA-8231-4760018EB6FA}" destId="{533F4698-D9DD-4AB1-A874-2F4026C50A0E}" srcOrd="1" destOrd="0" presId="urn:microsoft.com/office/officeart/2008/layout/HorizontalMultiLevelHierarchy"/>
    <dgm:cxn modelId="{B70CBE7B-0194-42B5-A74A-FAF0EBFD62BA}" type="presParOf" srcId="{533F4698-D9DD-4AB1-A874-2F4026C50A0E}" destId="{829B3075-4893-4924-B73B-3FD6EBC3BB46}" srcOrd="0" destOrd="0" presId="urn:microsoft.com/office/officeart/2008/layout/HorizontalMultiLevelHierarchy"/>
    <dgm:cxn modelId="{DB3DA16B-4843-4DED-8F47-E2B397B57D94}" type="presParOf" srcId="{533F4698-D9DD-4AB1-A874-2F4026C50A0E}" destId="{658F31B0-DF48-4022-A10A-518EFB2558C1}" srcOrd="1" destOrd="0" presId="urn:microsoft.com/office/officeart/2008/layout/HorizontalMultiLevelHierarchy"/>
    <dgm:cxn modelId="{5BA420A9-38F4-410C-B1D5-987FBE3B22FC}" type="presParOf" srcId="{BCC4E9B9-F694-48CA-8231-4760018EB6FA}" destId="{C2BFE80E-828B-4A19-9A0F-A137C239A392}" srcOrd="2" destOrd="0" presId="urn:microsoft.com/office/officeart/2008/layout/HorizontalMultiLevelHierarchy"/>
    <dgm:cxn modelId="{C3540485-EF62-4926-8695-6FA15B03427C}" type="presParOf" srcId="{C2BFE80E-828B-4A19-9A0F-A137C239A392}" destId="{C1A5DE88-1279-4DF2-9438-20A98F86561D}" srcOrd="0" destOrd="0" presId="urn:microsoft.com/office/officeart/2008/layout/HorizontalMultiLevelHierarchy"/>
    <dgm:cxn modelId="{6579B5C6-8542-4CF7-9674-77EE876A8026}" type="presParOf" srcId="{BCC4E9B9-F694-48CA-8231-4760018EB6FA}" destId="{5022826E-235E-4B31-A2CA-06E4C8CE4BD7}" srcOrd="3" destOrd="0" presId="urn:microsoft.com/office/officeart/2008/layout/HorizontalMultiLevelHierarchy"/>
    <dgm:cxn modelId="{50601274-2989-4554-8B14-5B077D614EF9}" type="presParOf" srcId="{5022826E-235E-4B31-A2CA-06E4C8CE4BD7}" destId="{BCAEC983-3747-4DB9-BA60-6C596989B346}" srcOrd="0" destOrd="0" presId="urn:microsoft.com/office/officeart/2008/layout/HorizontalMultiLevelHierarchy"/>
    <dgm:cxn modelId="{195EB91D-0E55-41D0-9F94-D92D17EF2D88}" type="presParOf" srcId="{5022826E-235E-4B31-A2CA-06E4C8CE4BD7}" destId="{03AD16A2-B945-4B8A-85AD-87D815802539}" srcOrd="1" destOrd="0" presId="urn:microsoft.com/office/officeart/2008/layout/HorizontalMultiLevelHierarchy"/>
    <dgm:cxn modelId="{3D8AF224-27E4-468C-9498-F026A6E3EC62}" type="presParOf" srcId="{BCC4E9B9-F694-48CA-8231-4760018EB6FA}" destId="{72F4CF6E-C576-418F-9560-ECCD95839AC8}" srcOrd="4" destOrd="0" presId="urn:microsoft.com/office/officeart/2008/layout/HorizontalMultiLevelHierarchy"/>
    <dgm:cxn modelId="{F7603CF6-12F2-4DAB-B142-82E5EC3A6E98}" type="presParOf" srcId="{72F4CF6E-C576-418F-9560-ECCD95839AC8}" destId="{C26CD406-C21C-42D3-93C4-AD02AE73A0E9}" srcOrd="0" destOrd="0" presId="urn:microsoft.com/office/officeart/2008/layout/HorizontalMultiLevelHierarchy"/>
    <dgm:cxn modelId="{C60C6628-D8B6-4873-B002-F0D1F2D3119F}" type="presParOf" srcId="{BCC4E9B9-F694-48CA-8231-4760018EB6FA}" destId="{D4858A4D-F771-432E-876A-FC9D86A63231}" srcOrd="5" destOrd="0" presId="urn:microsoft.com/office/officeart/2008/layout/HorizontalMultiLevelHierarchy"/>
    <dgm:cxn modelId="{A8544772-8998-446A-AB5B-2ED76CFFDA67}" type="presParOf" srcId="{D4858A4D-F771-432E-876A-FC9D86A63231}" destId="{1C0B0584-EB2B-4D94-8000-8DF0AC0D10DE}" srcOrd="0" destOrd="0" presId="urn:microsoft.com/office/officeart/2008/layout/HorizontalMultiLevelHierarchy"/>
    <dgm:cxn modelId="{3A881E08-C046-4F2E-9A7E-EC54B17732F2}" type="presParOf" srcId="{D4858A4D-F771-432E-876A-FC9D86A63231}" destId="{F1496197-1884-4878-820E-37E3779390B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2E34B44-D3BE-4631-91CB-0375E8CC99CA}" type="doc">
      <dgm:prSet loTypeId="urn:microsoft.com/office/officeart/2008/layout/HorizontalMultiLevelHierarchy" loCatId="hierarchy" qsTypeId="urn:microsoft.com/office/officeart/2009/2/quickstyle/3d8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A29F9B54-D7D5-4209-ADCE-6743F0EB5E95}">
      <dgm:prSet phldrT="[Текст]"/>
      <dgm:spPr/>
      <dgm:t>
        <a:bodyPr/>
        <a:lstStyle/>
        <a:p>
          <a:r>
            <a:rPr lang="ru-RU" dirty="0" smtClean="0"/>
            <a:t>Организация</a:t>
          </a:r>
          <a:endParaRPr lang="ru-RU" dirty="0"/>
        </a:p>
      </dgm:t>
    </dgm:pt>
    <dgm:pt modelId="{8CB125F8-DF07-476B-8112-4C9D697E4A3A}" type="parTrans" cxnId="{3AD17F3E-34CD-4F33-9BA6-36D440D963FA}">
      <dgm:prSet/>
      <dgm:spPr/>
      <dgm:t>
        <a:bodyPr/>
        <a:lstStyle/>
        <a:p>
          <a:endParaRPr lang="ru-RU"/>
        </a:p>
      </dgm:t>
    </dgm:pt>
    <dgm:pt modelId="{F9513701-0179-4BFA-A421-F0A5AEA4B24F}" type="sibTrans" cxnId="{3AD17F3E-34CD-4F33-9BA6-36D440D963FA}">
      <dgm:prSet/>
      <dgm:spPr/>
      <dgm:t>
        <a:bodyPr/>
        <a:lstStyle/>
        <a:p>
          <a:endParaRPr lang="ru-RU"/>
        </a:p>
      </dgm:t>
    </dgm:pt>
    <dgm:pt modelId="{60334FDC-EC41-4DC6-AD5E-0C0EB7D748C4}">
      <dgm:prSet phldrT="[Текст]" custT="1"/>
      <dgm:spPr/>
      <dgm:t>
        <a:bodyPr lIns="180000"/>
        <a:lstStyle/>
        <a:p>
          <a:pPr algn="l"/>
          <a:r>
            <a:rPr lang="ru-RU" sz="2000" b="1" u="sng" dirty="0" smtClean="0"/>
            <a:t>Название организации</a:t>
          </a:r>
          <a:r>
            <a:rPr lang="ru-RU" sz="2000" b="1" dirty="0" smtClean="0"/>
            <a:t>:</a:t>
          </a:r>
          <a:r>
            <a:rPr lang="ru-RU" sz="2000" dirty="0" smtClean="0"/>
            <a:t> Санкт-Петербургское отделение Математического института им. В.А. Стеклова РАН</a:t>
          </a:r>
        </a:p>
        <a:p>
          <a:pPr algn="l"/>
          <a:r>
            <a:rPr lang="ru-RU" sz="2000" b="1" u="sng" dirty="0" smtClean="0"/>
            <a:t>Организация-участник-события</a:t>
          </a:r>
          <a:r>
            <a:rPr lang="ru-RU" sz="2000" dirty="0" smtClean="0"/>
            <a:t> (Научное мероприятие)</a:t>
          </a:r>
          <a:endParaRPr lang="ru-RU" sz="2000" dirty="0"/>
        </a:p>
      </dgm:t>
    </dgm:pt>
    <dgm:pt modelId="{9A9A1383-CC01-42E3-833E-8DF956144A0C}" type="parTrans" cxnId="{32674E6E-3292-4C49-9CF5-EEDD1995EDE7}">
      <dgm:prSet/>
      <dgm:spPr/>
      <dgm:t>
        <a:bodyPr/>
        <a:lstStyle/>
        <a:p>
          <a:endParaRPr lang="ru-RU" dirty="0"/>
        </a:p>
      </dgm:t>
    </dgm:pt>
    <dgm:pt modelId="{80896865-6DA8-43B0-BE6A-612D146F5BEF}" type="sibTrans" cxnId="{32674E6E-3292-4C49-9CF5-EEDD1995EDE7}">
      <dgm:prSet/>
      <dgm:spPr/>
      <dgm:t>
        <a:bodyPr/>
        <a:lstStyle/>
        <a:p>
          <a:endParaRPr lang="ru-RU"/>
        </a:p>
      </dgm:t>
    </dgm:pt>
    <dgm:pt modelId="{6069DA84-612A-4E7B-9F01-B996A9F30CDF}">
      <dgm:prSet phldrT="[Текст]" custT="1"/>
      <dgm:spPr/>
      <dgm:t>
        <a:bodyPr lIns="180000"/>
        <a:lstStyle/>
        <a:p>
          <a:pPr algn="l"/>
          <a:r>
            <a:rPr lang="ru-RU" sz="2000" b="1" u="sng" dirty="0" smtClean="0"/>
            <a:t>Название организации</a:t>
          </a:r>
          <a:r>
            <a:rPr lang="ru-RU" sz="2000" b="1" dirty="0" smtClean="0"/>
            <a:t>:</a:t>
          </a:r>
          <a:r>
            <a:rPr lang="ru-RU" sz="2000" dirty="0" smtClean="0"/>
            <a:t> Санкт-Петербургское отделение Математического института им. В.А. Стеклова РАН</a:t>
          </a:r>
        </a:p>
        <a:p>
          <a:pPr algn="l"/>
          <a:r>
            <a:rPr lang="ru-RU" sz="2000" b="1" u="sng" dirty="0" smtClean="0"/>
            <a:t>Организация-участник-события</a:t>
          </a:r>
          <a:r>
            <a:rPr lang="ru-RU" sz="2000" dirty="0" smtClean="0"/>
            <a:t> (Научное мероприятие)</a:t>
          </a:r>
          <a:endParaRPr lang="ru-RU" sz="2000" dirty="0"/>
        </a:p>
      </dgm:t>
    </dgm:pt>
    <dgm:pt modelId="{5BE0C226-699A-41CF-B592-C8C59611CA87}" type="parTrans" cxnId="{627CB1B7-D427-44C1-B4DC-E81D2289219C}">
      <dgm:prSet/>
      <dgm:spPr/>
      <dgm:t>
        <a:bodyPr/>
        <a:lstStyle/>
        <a:p>
          <a:endParaRPr lang="ru-RU"/>
        </a:p>
      </dgm:t>
    </dgm:pt>
    <dgm:pt modelId="{B505915C-11A8-44F3-B431-7BD13A81976A}" type="sibTrans" cxnId="{627CB1B7-D427-44C1-B4DC-E81D2289219C}">
      <dgm:prSet/>
      <dgm:spPr/>
      <dgm:t>
        <a:bodyPr/>
        <a:lstStyle/>
        <a:p>
          <a:endParaRPr lang="ru-RU"/>
        </a:p>
      </dgm:t>
    </dgm:pt>
    <dgm:pt modelId="{91FFF46D-98C4-47FB-AFC6-CCFF6525E402}" type="pres">
      <dgm:prSet presAssocID="{C2E34B44-D3BE-4631-91CB-0375E8CC99CA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F9417F-2CFA-4920-A94C-C849138136B6}" type="pres">
      <dgm:prSet presAssocID="{A29F9B54-D7D5-4209-ADCE-6743F0EB5E95}" presName="root1" presStyleCnt="0"/>
      <dgm:spPr/>
    </dgm:pt>
    <dgm:pt modelId="{5B000F9A-C41A-4F46-8929-DB675078BC1E}" type="pres">
      <dgm:prSet presAssocID="{A29F9B54-D7D5-4209-ADCE-6743F0EB5E95}" presName="LevelOneTextNode" presStyleLbl="node0" presStyleIdx="0" presStyleCnt="1" custLinFactX="-44356" custLinFactNeighborX="-100000" custLinFactNeighborY="-6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C4E9B9-F694-48CA-8231-4760018EB6FA}" type="pres">
      <dgm:prSet presAssocID="{A29F9B54-D7D5-4209-ADCE-6743F0EB5E95}" presName="level2hierChild" presStyleCnt="0"/>
      <dgm:spPr/>
    </dgm:pt>
    <dgm:pt modelId="{5B6BFFEF-307C-4C04-A100-847AE4BFA12A}" type="pres">
      <dgm:prSet presAssocID="{9A9A1383-CC01-42E3-833E-8DF956144A0C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5128493D-6987-4AF9-892C-570BA21FE41E}" type="pres">
      <dgm:prSet presAssocID="{9A9A1383-CC01-42E3-833E-8DF956144A0C}" presName="connTx" presStyleLbl="parChTrans1D2" presStyleIdx="0" presStyleCnt="2"/>
      <dgm:spPr/>
      <dgm:t>
        <a:bodyPr/>
        <a:lstStyle/>
        <a:p>
          <a:endParaRPr lang="ru-RU"/>
        </a:p>
      </dgm:t>
    </dgm:pt>
    <dgm:pt modelId="{533F4698-D9DD-4AB1-A874-2F4026C50A0E}" type="pres">
      <dgm:prSet presAssocID="{60334FDC-EC41-4DC6-AD5E-0C0EB7D748C4}" presName="root2" presStyleCnt="0"/>
      <dgm:spPr/>
    </dgm:pt>
    <dgm:pt modelId="{829B3075-4893-4924-B73B-3FD6EBC3BB46}" type="pres">
      <dgm:prSet presAssocID="{60334FDC-EC41-4DC6-AD5E-0C0EB7D748C4}" presName="LevelTwoTextNode" presStyleLbl="node2" presStyleIdx="0" presStyleCnt="2" custScaleX="181875" custScaleY="249103" custLinFactNeighborX="363" custLinFactNeighborY="-27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58F31B0-DF48-4022-A10A-518EFB2558C1}" type="pres">
      <dgm:prSet presAssocID="{60334FDC-EC41-4DC6-AD5E-0C0EB7D748C4}" presName="level3hierChild" presStyleCnt="0"/>
      <dgm:spPr/>
    </dgm:pt>
    <dgm:pt modelId="{DFDD7730-2594-477C-9702-AF67E5794513}" type="pres">
      <dgm:prSet presAssocID="{5BE0C226-699A-41CF-B592-C8C59611CA87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13EA4E83-BF3A-4BA1-BC4A-F02B7A7E33B1}" type="pres">
      <dgm:prSet presAssocID="{5BE0C226-699A-41CF-B592-C8C59611CA87}" presName="connTx" presStyleLbl="parChTrans1D2" presStyleIdx="1" presStyleCnt="2"/>
      <dgm:spPr/>
      <dgm:t>
        <a:bodyPr/>
        <a:lstStyle/>
        <a:p>
          <a:endParaRPr lang="ru-RU"/>
        </a:p>
      </dgm:t>
    </dgm:pt>
    <dgm:pt modelId="{53FB0A51-5889-46F1-9149-4E954D9F1FFF}" type="pres">
      <dgm:prSet presAssocID="{6069DA84-612A-4E7B-9F01-B996A9F30CDF}" presName="root2" presStyleCnt="0"/>
      <dgm:spPr/>
    </dgm:pt>
    <dgm:pt modelId="{F8315E55-AA4E-4F5E-87B2-E22EA15522BB}" type="pres">
      <dgm:prSet presAssocID="{6069DA84-612A-4E7B-9F01-B996A9F30CDF}" presName="LevelTwoTextNode" presStyleLbl="node2" presStyleIdx="1" presStyleCnt="2" custScaleX="181875" custScaleY="249103" custLinFactNeighborX="363" custLinFactNeighborY="-27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F84F3A-F99D-40C7-9754-11A4F38F3796}" type="pres">
      <dgm:prSet presAssocID="{6069DA84-612A-4E7B-9F01-B996A9F30CDF}" presName="level3hierChild" presStyleCnt="0"/>
      <dgm:spPr/>
    </dgm:pt>
  </dgm:ptLst>
  <dgm:cxnLst>
    <dgm:cxn modelId="{C9E287D0-3DDF-4398-88A5-0C0345E01ED0}" type="presOf" srcId="{5BE0C226-699A-41CF-B592-C8C59611CA87}" destId="{13EA4E83-BF3A-4BA1-BC4A-F02B7A7E33B1}" srcOrd="1" destOrd="0" presId="urn:microsoft.com/office/officeart/2008/layout/HorizontalMultiLevelHierarchy"/>
    <dgm:cxn modelId="{3AD17F3E-34CD-4F33-9BA6-36D440D963FA}" srcId="{C2E34B44-D3BE-4631-91CB-0375E8CC99CA}" destId="{A29F9B54-D7D5-4209-ADCE-6743F0EB5E95}" srcOrd="0" destOrd="0" parTransId="{8CB125F8-DF07-476B-8112-4C9D697E4A3A}" sibTransId="{F9513701-0179-4BFA-A421-F0A5AEA4B24F}"/>
    <dgm:cxn modelId="{32674E6E-3292-4C49-9CF5-EEDD1995EDE7}" srcId="{A29F9B54-D7D5-4209-ADCE-6743F0EB5E95}" destId="{60334FDC-EC41-4DC6-AD5E-0C0EB7D748C4}" srcOrd="0" destOrd="0" parTransId="{9A9A1383-CC01-42E3-833E-8DF956144A0C}" sibTransId="{80896865-6DA8-43B0-BE6A-612D146F5BEF}"/>
    <dgm:cxn modelId="{627CB1B7-D427-44C1-B4DC-E81D2289219C}" srcId="{A29F9B54-D7D5-4209-ADCE-6743F0EB5E95}" destId="{6069DA84-612A-4E7B-9F01-B996A9F30CDF}" srcOrd="1" destOrd="0" parTransId="{5BE0C226-699A-41CF-B592-C8C59611CA87}" sibTransId="{B505915C-11A8-44F3-B431-7BD13A81976A}"/>
    <dgm:cxn modelId="{6B4CE0A5-91CF-4258-AA54-5F031EB0C57F}" type="presOf" srcId="{C2E34B44-D3BE-4631-91CB-0375E8CC99CA}" destId="{91FFF46D-98C4-47FB-AFC6-CCFF6525E402}" srcOrd="0" destOrd="0" presId="urn:microsoft.com/office/officeart/2008/layout/HorizontalMultiLevelHierarchy"/>
    <dgm:cxn modelId="{BE5D48CC-BACB-49F8-BD65-194244B6333A}" type="presOf" srcId="{6069DA84-612A-4E7B-9F01-B996A9F30CDF}" destId="{F8315E55-AA4E-4F5E-87B2-E22EA15522BB}" srcOrd="0" destOrd="0" presId="urn:microsoft.com/office/officeart/2008/layout/HorizontalMultiLevelHierarchy"/>
    <dgm:cxn modelId="{379C3D8C-00E7-4C96-82CC-E9A09007970A}" type="presOf" srcId="{9A9A1383-CC01-42E3-833E-8DF956144A0C}" destId="{5B6BFFEF-307C-4C04-A100-847AE4BFA12A}" srcOrd="0" destOrd="0" presId="urn:microsoft.com/office/officeart/2008/layout/HorizontalMultiLevelHierarchy"/>
    <dgm:cxn modelId="{66E9073A-EF1B-4212-9780-B9C54B37BEF6}" type="presOf" srcId="{5BE0C226-699A-41CF-B592-C8C59611CA87}" destId="{DFDD7730-2594-477C-9702-AF67E5794513}" srcOrd="0" destOrd="0" presId="urn:microsoft.com/office/officeart/2008/layout/HorizontalMultiLevelHierarchy"/>
    <dgm:cxn modelId="{8A996BB5-7FF8-40DB-AA5D-C0320BFD41A0}" type="presOf" srcId="{9A9A1383-CC01-42E3-833E-8DF956144A0C}" destId="{5128493D-6987-4AF9-892C-570BA21FE41E}" srcOrd="1" destOrd="0" presId="urn:microsoft.com/office/officeart/2008/layout/HorizontalMultiLevelHierarchy"/>
    <dgm:cxn modelId="{66E425BF-450F-4B3E-B44B-4A43AE9FA677}" type="presOf" srcId="{A29F9B54-D7D5-4209-ADCE-6743F0EB5E95}" destId="{5B000F9A-C41A-4F46-8929-DB675078BC1E}" srcOrd="0" destOrd="0" presId="urn:microsoft.com/office/officeart/2008/layout/HorizontalMultiLevelHierarchy"/>
    <dgm:cxn modelId="{7489F864-233A-41A0-9EEA-E1CFC830499D}" type="presOf" srcId="{60334FDC-EC41-4DC6-AD5E-0C0EB7D748C4}" destId="{829B3075-4893-4924-B73B-3FD6EBC3BB46}" srcOrd="0" destOrd="0" presId="urn:microsoft.com/office/officeart/2008/layout/HorizontalMultiLevelHierarchy"/>
    <dgm:cxn modelId="{E3C94F11-323F-4CA3-A2FA-F3B2D971C9B3}" type="presParOf" srcId="{91FFF46D-98C4-47FB-AFC6-CCFF6525E402}" destId="{F6F9417F-2CFA-4920-A94C-C849138136B6}" srcOrd="0" destOrd="0" presId="urn:microsoft.com/office/officeart/2008/layout/HorizontalMultiLevelHierarchy"/>
    <dgm:cxn modelId="{E1C274ED-3648-429E-871C-405C90D937D6}" type="presParOf" srcId="{F6F9417F-2CFA-4920-A94C-C849138136B6}" destId="{5B000F9A-C41A-4F46-8929-DB675078BC1E}" srcOrd="0" destOrd="0" presId="urn:microsoft.com/office/officeart/2008/layout/HorizontalMultiLevelHierarchy"/>
    <dgm:cxn modelId="{BB1BFAF4-7E73-47E1-87A9-A17180A3AECA}" type="presParOf" srcId="{F6F9417F-2CFA-4920-A94C-C849138136B6}" destId="{BCC4E9B9-F694-48CA-8231-4760018EB6FA}" srcOrd="1" destOrd="0" presId="urn:microsoft.com/office/officeart/2008/layout/HorizontalMultiLevelHierarchy"/>
    <dgm:cxn modelId="{944A74F7-91B8-46E1-8ABC-EB70158850BD}" type="presParOf" srcId="{BCC4E9B9-F694-48CA-8231-4760018EB6FA}" destId="{5B6BFFEF-307C-4C04-A100-847AE4BFA12A}" srcOrd="0" destOrd="0" presId="urn:microsoft.com/office/officeart/2008/layout/HorizontalMultiLevelHierarchy"/>
    <dgm:cxn modelId="{0E0D0F0B-D543-4D83-9C28-28F7C65B87A0}" type="presParOf" srcId="{5B6BFFEF-307C-4C04-A100-847AE4BFA12A}" destId="{5128493D-6987-4AF9-892C-570BA21FE41E}" srcOrd="0" destOrd="0" presId="urn:microsoft.com/office/officeart/2008/layout/HorizontalMultiLevelHierarchy"/>
    <dgm:cxn modelId="{7EFE7685-0D26-4502-A630-895069777B25}" type="presParOf" srcId="{BCC4E9B9-F694-48CA-8231-4760018EB6FA}" destId="{533F4698-D9DD-4AB1-A874-2F4026C50A0E}" srcOrd="1" destOrd="0" presId="urn:microsoft.com/office/officeart/2008/layout/HorizontalMultiLevelHierarchy"/>
    <dgm:cxn modelId="{3B74F7E7-AEF9-4FA0-BA2E-160ABE42EF89}" type="presParOf" srcId="{533F4698-D9DD-4AB1-A874-2F4026C50A0E}" destId="{829B3075-4893-4924-B73B-3FD6EBC3BB46}" srcOrd="0" destOrd="0" presId="urn:microsoft.com/office/officeart/2008/layout/HorizontalMultiLevelHierarchy"/>
    <dgm:cxn modelId="{2C6AAA90-9AB2-4291-AAC4-6BF039923253}" type="presParOf" srcId="{533F4698-D9DD-4AB1-A874-2F4026C50A0E}" destId="{658F31B0-DF48-4022-A10A-518EFB2558C1}" srcOrd="1" destOrd="0" presId="urn:microsoft.com/office/officeart/2008/layout/HorizontalMultiLevelHierarchy"/>
    <dgm:cxn modelId="{BAD250ED-A13F-4126-A6AF-4176BCF6219B}" type="presParOf" srcId="{BCC4E9B9-F694-48CA-8231-4760018EB6FA}" destId="{DFDD7730-2594-477C-9702-AF67E5794513}" srcOrd="2" destOrd="0" presId="urn:microsoft.com/office/officeart/2008/layout/HorizontalMultiLevelHierarchy"/>
    <dgm:cxn modelId="{0A993CAE-E8FC-4958-981B-0E3CED892E76}" type="presParOf" srcId="{DFDD7730-2594-477C-9702-AF67E5794513}" destId="{13EA4E83-BF3A-4BA1-BC4A-F02B7A7E33B1}" srcOrd="0" destOrd="0" presId="urn:microsoft.com/office/officeart/2008/layout/HorizontalMultiLevelHierarchy"/>
    <dgm:cxn modelId="{6C8C5296-E5BA-4F22-BF49-47A6F891EC7F}" type="presParOf" srcId="{BCC4E9B9-F694-48CA-8231-4760018EB6FA}" destId="{53FB0A51-5889-46F1-9149-4E954D9F1FFF}" srcOrd="3" destOrd="0" presId="urn:microsoft.com/office/officeart/2008/layout/HorizontalMultiLevelHierarchy"/>
    <dgm:cxn modelId="{D6BA9783-0689-4441-94D1-E813763F5775}" type="presParOf" srcId="{53FB0A51-5889-46F1-9149-4E954D9F1FFF}" destId="{F8315E55-AA4E-4F5E-87B2-E22EA15522BB}" srcOrd="0" destOrd="0" presId="urn:microsoft.com/office/officeart/2008/layout/HorizontalMultiLevelHierarchy"/>
    <dgm:cxn modelId="{7FE7686D-A4A6-4025-8BCA-EF25D31908F7}" type="presParOf" srcId="{53FB0A51-5889-46F1-9149-4E954D9F1FFF}" destId="{C3F84F3A-F99D-40C7-9754-11A4F38F379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168B11-9AF9-45B4-9502-DA45A0B14D14}">
      <dsp:nvSpPr>
        <dsp:cNvPr id="0" name=""/>
        <dsp:cNvSpPr/>
      </dsp:nvSpPr>
      <dsp:spPr>
        <a:xfrm>
          <a:off x="0" y="233314"/>
          <a:ext cx="9113837" cy="152685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/>
            <a:t>Географическое место</a:t>
          </a:r>
          <a:endParaRPr lang="ru-RU" sz="2900" kern="1200" dirty="0"/>
        </a:p>
      </dsp:txBody>
      <dsp:txXfrm>
        <a:off x="74535" y="307849"/>
        <a:ext cx="8964767" cy="1377780"/>
      </dsp:txXfrm>
    </dsp:sp>
    <dsp:sp modelId="{B6833EAE-13D7-4990-87FB-6A8F1F0C9497}">
      <dsp:nvSpPr>
        <dsp:cNvPr id="0" name=""/>
        <dsp:cNvSpPr/>
      </dsp:nvSpPr>
      <dsp:spPr>
        <a:xfrm>
          <a:off x="0" y="1760165"/>
          <a:ext cx="9113837" cy="1140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9364" tIns="36830" rIns="206248" bIns="36830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300" u="sng" kern="1200" dirty="0" smtClean="0"/>
            <a:t>Название места</a:t>
          </a:r>
          <a:r>
            <a:rPr lang="ru-RU" sz="2300" kern="1200" dirty="0" smtClean="0"/>
            <a:t>					</a:t>
          </a:r>
          <a:endParaRPr lang="ru-RU" sz="2300" kern="1200" dirty="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300" kern="1200" dirty="0" smtClean="0"/>
            <a:t>Географический тип					</a:t>
          </a:r>
          <a:endParaRPr lang="ru-RU" sz="2300" kern="1200" dirty="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300" kern="1200" dirty="0" smtClean="0"/>
            <a:t>Название на других языках				</a:t>
          </a:r>
          <a:endParaRPr lang="ru-RU" sz="2300" kern="1200" dirty="0"/>
        </a:p>
      </dsp:txBody>
      <dsp:txXfrm>
        <a:off x="0" y="1760165"/>
        <a:ext cx="9113837" cy="1140569"/>
      </dsp:txXfrm>
    </dsp:sp>
    <dsp:sp modelId="{07A80C43-E96F-462C-839F-D12CC799198A}">
      <dsp:nvSpPr>
        <dsp:cNvPr id="0" name=""/>
        <dsp:cNvSpPr/>
      </dsp:nvSpPr>
      <dsp:spPr>
        <a:xfrm>
          <a:off x="0" y="3134050"/>
          <a:ext cx="9113837" cy="152685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i="1" kern="1200" dirty="0" err="1" smtClean="0"/>
            <a:t>Оргвзнос</a:t>
          </a:r>
          <a:r>
            <a:rPr lang="ru-RU" sz="2900" i="1" kern="1200" dirty="0" smtClean="0"/>
            <a:t> (для иностранных участников равный</a:t>
          </a:r>
          <a:br>
            <a:rPr lang="ru-RU" sz="2900" i="1" kern="1200" dirty="0" smtClean="0"/>
          </a:br>
          <a:r>
            <a:rPr lang="ru-RU" sz="2900" i="1" kern="1200" dirty="0" smtClean="0"/>
            <a:t>150 евро, а для участников из </a:t>
          </a:r>
          <a:r>
            <a:rPr lang="ru-RU" sz="2900" b="1" i="1" u="sng" kern="1200" dirty="0" smtClean="0"/>
            <a:t>России</a:t>
          </a:r>
          <a:r>
            <a:rPr lang="ru-RU" sz="2900" i="1" kern="1200" dirty="0" smtClean="0"/>
            <a:t> и стран СНГ равный 500 руб.) </a:t>
          </a:r>
          <a:endParaRPr lang="ru-RU" sz="2900" kern="1200" dirty="0"/>
        </a:p>
      </dsp:txBody>
      <dsp:txXfrm>
        <a:off x="74535" y="3208585"/>
        <a:ext cx="8964767" cy="13777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1ED1D2-7843-46DC-A056-1C0694599BD1}">
      <dsp:nvSpPr>
        <dsp:cNvPr id="0" name=""/>
        <dsp:cNvSpPr/>
      </dsp:nvSpPr>
      <dsp:spPr>
        <a:xfrm>
          <a:off x="0" y="25249"/>
          <a:ext cx="9113837" cy="131625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/>
            <a:t>Интернет-ресурс</a:t>
          </a:r>
          <a:endParaRPr lang="ru-RU" sz="2500" kern="1200" dirty="0"/>
        </a:p>
      </dsp:txBody>
      <dsp:txXfrm>
        <a:off x="64254" y="89503"/>
        <a:ext cx="8985329" cy="1187742"/>
      </dsp:txXfrm>
    </dsp:sp>
    <dsp:sp modelId="{5216ED61-D4C2-4AA3-AC99-748C1D1B35D3}">
      <dsp:nvSpPr>
        <dsp:cNvPr id="0" name=""/>
        <dsp:cNvSpPr/>
      </dsp:nvSpPr>
      <dsp:spPr>
        <a:xfrm>
          <a:off x="0" y="1341499"/>
          <a:ext cx="9113837" cy="258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9364" tIns="31750" rIns="177800" bIns="3175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u="sng" kern="1200" dirty="0" smtClean="0"/>
            <a:t>URL</a:t>
          </a:r>
          <a:r>
            <a:rPr lang="ru-RU" sz="2000" kern="1200" dirty="0" smtClean="0"/>
            <a:t>		</a:t>
          </a:r>
          <a:r>
            <a:rPr lang="en-US" sz="2000" kern="1200" dirty="0" smtClean="0"/>
            <a:t>		</a:t>
          </a:r>
          <a:endParaRPr lang="ru-RU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smtClean="0"/>
            <a:t>Название ресурса</a:t>
          </a:r>
          <a:endParaRPr lang="ru-RU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dirty="0" smtClean="0"/>
            <a:t>Описание ресурса</a:t>
          </a:r>
          <a:endParaRPr lang="ru-RU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dirty="0" smtClean="0"/>
            <a:t>Права доступа</a:t>
          </a:r>
          <a:endParaRPr lang="ru-RU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smtClean="0"/>
            <a:t>Тип доступа</a:t>
          </a:r>
          <a:endParaRPr lang="ru-RU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smtClean="0"/>
            <a:t>Тип ресурса</a:t>
          </a:r>
          <a:endParaRPr lang="ru-RU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smtClean="0"/>
            <a:t>Формат</a:t>
          </a:r>
          <a:endParaRPr lang="ru-RU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dirty="0" smtClean="0"/>
            <a:t>Язык ресурса</a:t>
          </a:r>
          <a:endParaRPr lang="ru-RU" sz="2000" kern="1200" dirty="0"/>
        </a:p>
      </dsp:txBody>
      <dsp:txXfrm>
        <a:off x="0" y="1341499"/>
        <a:ext cx="9113837" cy="2587500"/>
      </dsp:txXfrm>
    </dsp:sp>
    <dsp:sp modelId="{F8406DD8-C344-4696-A7BA-B9AE8EF6926D}">
      <dsp:nvSpPr>
        <dsp:cNvPr id="0" name=""/>
        <dsp:cNvSpPr/>
      </dsp:nvSpPr>
      <dsp:spPr>
        <a:xfrm>
          <a:off x="0" y="3929000"/>
          <a:ext cx="9113837" cy="131625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i="1" kern="1200" dirty="0" smtClean="0"/>
            <a:t>Подробная информация о конференции объявлена в Интернете: </a:t>
          </a:r>
          <a:r>
            <a:rPr lang="ru-RU" sz="2500" b="1" i="1" u="sng" kern="1200" dirty="0" smtClean="0"/>
            <a:t>http://www.pdmi.ras.ru/EIMI/2009/ph/index.htm</a:t>
          </a:r>
          <a:endParaRPr lang="ru-RU" sz="2500" b="1" u="sng" kern="1200" dirty="0"/>
        </a:p>
      </dsp:txBody>
      <dsp:txXfrm>
        <a:off x="64254" y="3993254"/>
        <a:ext cx="8985329" cy="11877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2F76D6-ED00-4B0E-A840-26557F57ACAC}">
      <dsp:nvSpPr>
        <dsp:cNvPr id="0" name=""/>
        <dsp:cNvSpPr/>
      </dsp:nvSpPr>
      <dsp:spPr>
        <a:xfrm>
          <a:off x="0" y="354919"/>
          <a:ext cx="9113837" cy="98865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smtClean="0"/>
            <a:t>Научное мероприятие</a:t>
          </a:r>
          <a:endParaRPr lang="ru-RU" sz="2600" kern="1200"/>
        </a:p>
      </dsp:txBody>
      <dsp:txXfrm>
        <a:off x="48262" y="403181"/>
        <a:ext cx="9017313" cy="892126"/>
      </dsp:txXfrm>
    </dsp:sp>
    <dsp:sp modelId="{0DA732D4-D5FB-40A5-9C04-C19AD5970D8E}">
      <dsp:nvSpPr>
        <dsp:cNvPr id="0" name=""/>
        <dsp:cNvSpPr/>
      </dsp:nvSpPr>
      <dsp:spPr>
        <a:xfrm>
          <a:off x="0" y="1343569"/>
          <a:ext cx="9113837" cy="258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9364" tIns="33020" rIns="184912" bIns="33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smtClean="0"/>
            <a:t>Дата основания</a:t>
          </a:r>
          <a:endParaRPr lang="ru-RU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smtClean="0"/>
            <a:t>Статус</a:t>
          </a:r>
          <a:endParaRPr lang="ru-RU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smtClean="0"/>
            <a:t>Частота проведения</a:t>
          </a:r>
          <a:endParaRPr lang="ru-RU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dirty="0" smtClean="0"/>
            <a:t>Язык</a:t>
          </a:r>
          <a:endParaRPr lang="ru-RU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Дата начала события</a:t>
          </a:r>
          <a:endParaRPr lang="ru-RU" sz="2000" kern="1200" dirty="0">
            <a:solidFill>
              <a:schemeClr val="tx1">
                <a:lumMod val="65000"/>
                <a:lumOff val="35000"/>
              </a:schemeClr>
            </a:solidFill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Дата окончания события</a:t>
          </a:r>
          <a:endParaRPr lang="ru-RU" sz="2000" kern="1200" dirty="0">
            <a:solidFill>
              <a:schemeClr val="tx1">
                <a:lumMod val="65000"/>
                <a:lumOff val="35000"/>
              </a:schemeClr>
            </a:solidFill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u="sng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Название события</a:t>
          </a:r>
          <a:r>
            <a:rPr lang="en-US" sz="20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 </a:t>
          </a:r>
          <a:r>
            <a:rPr lang="ru-RU" sz="20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		    </a:t>
          </a:r>
          <a:endParaRPr lang="ru-RU" sz="2000" kern="1200" dirty="0">
            <a:solidFill>
              <a:schemeClr val="tx1">
                <a:lumMod val="65000"/>
                <a:lumOff val="35000"/>
              </a:schemeClr>
            </a:solidFill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dirty="0" smtClean="0">
              <a:solidFill>
                <a:schemeClr val="tx1">
                  <a:lumMod val="65000"/>
                  <a:lumOff val="35000"/>
                </a:schemeClr>
              </a:solidFill>
            </a:rPr>
            <a:t>Описание события</a:t>
          </a:r>
          <a:endParaRPr lang="ru-RU" sz="2000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0" y="1343569"/>
        <a:ext cx="9113837" cy="2583360"/>
      </dsp:txXfrm>
    </dsp:sp>
    <dsp:sp modelId="{A841E2A9-F077-40AE-BF25-44D67ED953BA}">
      <dsp:nvSpPr>
        <dsp:cNvPr id="0" name=""/>
        <dsp:cNvSpPr/>
      </dsp:nvSpPr>
      <dsp:spPr>
        <a:xfrm>
          <a:off x="0" y="3926930"/>
          <a:ext cx="9113837" cy="98865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i="1" u="sng" kern="1200" dirty="0" smtClean="0"/>
            <a:t>Конференция «Философия, математика, лингвистика, концепты взаимодействия» </a:t>
          </a:r>
          <a:r>
            <a:rPr lang="ru-RU" sz="2600" i="1" kern="1200" dirty="0" smtClean="0"/>
            <a:t>… будет проводиться в ...</a:t>
          </a:r>
          <a:endParaRPr lang="ru-RU" sz="2600" kern="1200" dirty="0"/>
        </a:p>
      </dsp:txBody>
      <dsp:txXfrm>
        <a:off x="48262" y="3975192"/>
        <a:ext cx="9017313" cy="8921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3D1894-A3BC-4157-B872-09E9C76162E9}">
      <dsp:nvSpPr>
        <dsp:cNvPr id="0" name=""/>
        <dsp:cNvSpPr/>
      </dsp:nvSpPr>
      <dsp:spPr>
        <a:xfrm>
          <a:off x="0" y="269660"/>
          <a:ext cx="9113837" cy="98865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smtClean="0"/>
            <a:t>Организация</a:t>
          </a:r>
          <a:endParaRPr lang="ru-RU" sz="2600" kern="1200"/>
        </a:p>
      </dsp:txBody>
      <dsp:txXfrm>
        <a:off x="48262" y="317922"/>
        <a:ext cx="9017313" cy="892126"/>
      </dsp:txXfrm>
    </dsp:sp>
    <dsp:sp modelId="{6D345894-35AB-44DD-8BA2-4766CEE35774}">
      <dsp:nvSpPr>
        <dsp:cNvPr id="0" name=""/>
        <dsp:cNvSpPr/>
      </dsp:nvSpPr>
      <dsp:spPr>
        <a:xfrm>
          <a:off x="0" y="1258310"/>
          <a:ext cx="9113837" cy="2906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9364" tIns="33020" rIns="184912" bIns="33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smtClean="0"/>
            <a:t>e-mail</a:t>
          </a:r>
          <a:endParaRPr lang="ru-RU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smtClean="0"/>
            <a:t>Аббревиатура</a:t>
          </a:r>
          <a:endParaRPr lang="ru-RU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smtClean="0"/>
            <a:t>Адрес</a:t>
          </a:r>
          <a:endParaRPr lang="ru-RU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smtClean="0"/>
            <a:t>Дата основания</a:t>
          </a:r>
          <a:endParaRPr lang="ru-RU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u="sng" kern="1200" dirty="0" smtClean="0"/>
            <a:t>Название организации</a:t>
          </a:r>
          <a:r>
            <a:rPr lang="ru-RU" sz="2000" kern="1200" dirty="0" smtClean="0"/>
            <a:t> </a:t>
          </a:r>
          <a:endParaRPr lang="ru-RU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smtClean="0"/>
            <a:t>Описание организации</a:t>
          </a:r>
          <a:endParaRPr lang="ru-RU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smtClean="0"/>
            <a:t>Телефон</a:t>
          </a:r>
          <a:endParaRPr lang="ru-RU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smtClean="0"/>
            <a:t>Тип организации</a:t>
          </a:r>
          <a:endParaRPr lang="ru-RU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000" kern="1200" smtClean="0"/>
            <a:t>Факс </a:t>
          </a:r>
          <a:endParaRPr lang="ru-RU" sz="2000" kern="1200"/>
        </a:p>
      </dsp:txBody>
      <dsp:txXfrm>
        <a:off x="0" y="1258310"/>
        <a:ext cx="9113837" cy="2906279"/>
      </dsp:txXfrm>
    </dsp:sp>
    <dsp:sp modelId="{6F44170B-7734-48EE-BB6B-E61902DC2E9C}">
      <dsp:nvSpPr>
        <dsp:cNvPr id="0" name=""/>
        <dsp:cNvSpPr/>
      </dsp:nvSpPr>
      <dsp:spPr>
        <a:xfrm>
          <a:off x="0" y="4164590"/>
          <a:ext cx="9113837" cy="98865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i="1" kern="1200" dirty="0" smtClean="0"/>
            <a:t>… в </a:t>
          </a:r>
          <a:r>
            <a:rPr lang="ru-RU" sz="2600" i="1" u="sng" kern="1200" dirty="0" smtClean="0"/>
            <a:t>Санкт-Петербургском отделении Математического института им. В. А. Стеклова РАН </a:t>
          </a:r>
          <a:endParaRPr lang="ru-RU" sz="2600" i="1" u="sng" kern="1200" dirty="0"/>
        </a:p>
      </dsp:txBody>
      <dsp:txXfrm>
        <a:off x="48262" y="4212852"/>
        <a:ext cx="9017313" cy="8921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6E9348-5D89-41DD-9B06-C55EFFA97D84}">
      <dsp:nvSpPr>
        <dsp:cNvPr id="0" name=""/>
        <dsp:cNvSpPr/>
      </dsp:nvSpPr>
      <dsp:spPr>
        <a:xfrm>
          <a:off x="0" y="239269"/>
          <a:ext cx="9113837" cy="102667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smtClean="0"/>
            <a:t>Персона</a:t>
          </a:r>
          <a:endParaRPr lang="ru-RU" sz="2700" kern="1200"/>
        </a:p>
      </dsp:txBody>
      <dsp:txXfrm>
        <a:off x="50118" y="289387"/>
        <a:ext cx="9013601" cy="926439"/>
      </dsp:txXfrm>
    </dsp:sp>
    <dsp:sp modelId="{8B208263-E2D8-4E7D-AE6B-2C4D3FF02879}">
      <dsp:nvSpPr>
        <dsp:cNvPr id="0" name=""/>
        <dsp:cNvSpPr/>
      </dsp:nvSpPr>
      <dsp:spPr>
        <a:xfrm>
          <a:off x="0" y="1265944"/>
          <a:ext cx="9113837" cy="2738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9364" tIns="34290" rIns="192024" bIns="3429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100" kern="1200" smtClean="0"/>
            <a:t>e-mail</a:t>
          </a:r>
          <a:endParaRPr lang="ru-RU" sz="2100" kern="120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100" kern="1200" smtClean="0"/>
            <a:t>Имя</a:t>
          </a:r>
          <a:endParaRPr lang="ru-RU" sz="2100" kern="120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100" u="sng" kern="1200" dirty="0" smtClean="0"/>
            <a:t>Фамилия</a:t>
          </a:r>
          <a:endParaRPr lang="ru-RU" sz="2100" u="sng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100" kern="1200" dirty="0" smtClean="0"/>
            <a:t>Отчество</a:t>
          </a:r>
          <a:endParaRPr lang="ru-RU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100" u="sng" kern="1200" dirty="0" smtClean="0"/>
            <a:t>Инициалы</a:t>
          </a:r>
          <a:r>
            <a:rPr lang="ru-RU" sz="2100" kern="1200" dirty="0" smtClean="0"/>
            <a:t> </a:t>
          </a:r>
          <a:endParaRPr lang="ru-RU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100" kern="1200" smtClean="0"/>
            <a:t>Пол</a:t>
          </a:r>
          <a:endParaRPr lang="ru-RU" sz="2100" kern="120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100" kern="1200" smtClean="0"/>
            <a:t>Дата рождения</a:t>
          </a:r>
          <a:endParaRPr lang="ru-RU" sz="2100" kern="120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100" kern="1200" dirty="0" smtClean="0"/>
            <a:t>Дата смерти</a:t>
          </a:r>
          <a:endParaRPr lang="ru-RU" sz="2100" kern="1200" dirty="0"/>
        </a:p>
      </dsp:txBody>
      <dsp:txXfrm>
        <a:off x="0" y="1265944"/>
        <a:ext cx="9113837" cy="2738610"/>
      </dsp:txXfrm>
    </dsp:sp>
    <dsp:sp modelId="{7C329FDD-D4FF-4628-83F1-96FDC6CC7273}">
      <dsp:nvSpPr>
        <dsp:cNvPr id="0" name=""/>
        <dsp:cNvSpPr/>
      </dsp:nvSpPr>
      <dsp:spPr>
        <a:xfrm>
          <a:off x="0" y="4004555"/>
          <a:ext cx="9113837" cy="102667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... международный Оргкомитет в составе: </a:t>
          </a:r>
          <a:r>
            <a:rPr lang="ru-RU" sz="2700" u="sng" kern="1200" dirty="0" smtClean="0"/>
            <a:t>Н.Н. Васильев</a:t>
          </a:r>
          <a:r>
            <a:rPr lang="ru-RU" sz="2700" kern="1200" dirty="0" smtClean="0"/>
            <a:t>(ПОМИ РАН), </a:t>
          </a:r>
          <a:r>
            <a:rPr lang="ru-RU" sz="2700" u="sng" kern="1200" dirty="0" smtClean="0"/>
            <a:t>М.А. </a:t>
          </a:r>
          <a:r>
            <a:rPr lang="ru-RU" sz="2700" u="sng" kern="1200" dirty="0" err="1" smtClean="0"/>
            <a:t>Всемирнов</a:t>
          </a:r>
          <a:r>
            <a:rPr lang="ru-RU" sz="2700" kern="1200" dirty="0" smtClean="0"/>
            <a:t>(ПОМИ РАН)...</a:t>
          </a:r>
          <a:endParaRPr lang="ru-RU" sz="2700" kern="1200" dirty="0"/>
        </a:p>
      </dsp:txBody>
      <dsp:txXfrm>
        <a:off x="50118" y="4054673"/>
        <a:ext cx="9013601" cy="92643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F4CF6E-C576-418F-9560-ECCD95839AC8}">
      <dsp:nvSpPr>
        <dsp:cNvPr id="0" name=""/>
        <dsp:cNvSpPr/>
      </dsp:nvSpPr>
      <dsp:spPr>
        <a:xfrm>
          <a:off x="1077977" y="2836781"/>
          <a:ext cx="1437951" cy="21323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18975" y="0"/>
              </a:lnTo>
              <a:lnTo>
                <a:pt x="718975" y="2132365"/>
              </a:lnTo>
              <a:lnTo>
                <a:pt x="1437951" y="2132365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 dirty="0" smtClean="0"/>
        </a:p>
      </dsp:txBody>
      <dsp:txXfrm>
        <a:off x="1732655" y="3838666"/>
        <a:ext cx="128595" cy="128595"/>
      </dsp:txXfrm>
    </dsp:sp>
    <dsp:sp modelId="{C2BFE80E-828B-4A19-9A0F-A137C239A392}">
      <dsp:nvSpPr>
        <dsp:cNvPr id="0" name=""/>
        <dsp:cNvSpPr/>
      </dsp:nvSpPr>
      <dsp:spPr>
        <a:xfrm>
          <a:off x="1077977" y="2836781"/>
          <a:ext cx="1437951" cy="8091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18975" y="0"/>
              </a:lnTo>
              <a:lnTo>
                <a:pt x="718975" y="809196"/>
              </a:lnTo>
              <a:lnTo>
                <a:pt x="1437951" y="809196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1755702" y="3200130"/>
        <a:ext cx="82500" cy="82500"/>
      </dsp:txXfrm>
    </dsp:sp>
    <dsp:sp modelId="{5B6BFFEF-307C-4C04-A100-847AE4BFA12A}">
      <dsp:nvSpPr>
        <dsp:cNvPr id="0" name=""/>
        <dsp:cNvSpPr/>
      </dsp:nvSpPr>
      <dsp:spPr>
        <a:xfrm>
          <a:off x="1077977" y="1489000"/>
          <a:ext cx="1450786" cy="1347781"/>
        </a:xfrm>
        <a:custGeom>
          <a:avLst/>
          <a:gdLst/>
          <a:ahLst/>
          <a:cxnLst/>
          <a:rect l="0" t="0" r="0" b="0"/>
          <a:pathLst>
            <a:path>
              <a:moveTo>
                <a:pt x="0" y="1347781"/>
              </a:moveTo>
              <a:lnTo>
                <a:pt x="725393" y="1347781"/>
              </a:lnTo>
              <a:lnTo>
                <a:pt x="725393" y="0"/>
              </a:lnTo>
              <a:lnTo>
                <a:pt x="1450786" y="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/>
        </a:p>
      </dsp:txBody>
      <dsp:txXfrm>
        <a:off x="1753864" y="2113385"/>
        <a:ext cx="99011" cy="99011"/>
      </dsp:txXfrm>
    </dsp:sp>
    <dsp:sp modelId="{5B000F9A-C41A-4F46-8929-DB675078BC1E}">
      <dsp:nvSpPr>
        <dsp:cNvPr id="0" name=""/>
        <dsp:cNvSpPr/>
      </dsp:nvSpPr>
      <dsp:spPr>
        <a:xfrm rot="16200000">
          <a:off x="-2297793" y="2297793"/>
          <a:ext cx="5673563" cy="10779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 smtClean="0"/>
            <a:t>Научное мероприятие</a:t>
          </a:r>
          <a:endParaRPr lang="ru-RU" sz="4200" kern="1200" dirty="0"/>
        </a:p>
      </dsp:txBody>
      <dsp:txXfrm>
        <a:off x="-2297793" y="2297793"/>
        <a:ext cx="5673563" cy="1077977"/>
      </dsp:txXfrm>
    </dsp:sp>
    <dsp:sp modelId="{829B3075-4893-4924-B73B-3FD6EBC3BB46}">
      <dsp:nvSpPr>
        <dsp:cNvPr id="0" name=""/>
        <dsp:cNvSpPr/>
      </dsp:nvSpPr>
      <dsp:spPr>
        <a:xfrm>
          <a:off x="2528763" y="146363"/>
          <a:ext cx="6430672" cy="26852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/>
            <a:t>Название события</a:t>
          </a:r>
          <a:r>
            <a:rPr lang="ru-RU" sz="2000" b="1" kern="1200" dirty="0" smtClean="0"/>
            <a:t>:</a:t>
          </a:r>
          <a:r>
            <a:rPr lang="ru-RU" sz="2000" kern="1200" dirty="0" smtClean="0"/>
            <a:t> Философия, математика, лингвистика: аспекты взаимодействия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/>
            <a:t>Дата начала события</a:t>
          </a:r>
          <a:r>
            <a:rPr lang="ru-RU" sz="2000" kern="1200" dirty="0" smtClean="0"/>
            <a:t>: 19-11-2009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/>
            <a:t>Дата окончания события</a:t>
          </a:r>
          <a:r>
            <a:rPr lang="ru-RU" sz="2000" kern="1200" dirty="0" smtClean="0"/>
            <a:t>: 22-11-2009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/>
            <a:t>Место-события</a:t>
          </a:r>
          <a:r>
            <a:rPr lang="ru-RU" sz="2000" kern="1200" dirty="0" smtClean="0"/>
            <a:t> (Географическое место)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/>
            <a:t>Организация-участник-события</a:t>
          </a:r>
          <a:r>
            <a:rPr lang="ru-RU" sz="2000" kern="1200" dirty="0" smtClean="0"/>
            <a:t> (Организация)</a:t>
          </a:r>
          <a:endParaRPr lang="ru-RU" sz="2000" kern="1200" dirty="0"/>
        </a:p>
      </dsp:txBody>
      <dsp:txXfrm>
        <a:off x="2528763" y="146363"/>
        <a:ext cx="6430672" cy="2685273"/>
      </dsp:txXfrm>
    </dsp:sp>
    <dsp:sp modelId="{BCAEC983-3747-4DB9-BA60-6C596989B346}">
      <dsp:nvSpPr>
        <dsp:cNvPr id="0" name=""/>
        <dsp:cNvSpPr/>
      </dsp:nvSpPr>
      <dsp:spPr>
        <a:xfrm>
          <a:off x="2515928" y="3131293"/>
          <a:ext cx="6215874" cy="102937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/>
            <a:t>Ресурс-события</a:t>
          </a:r>
          <a:r>
            <a:rPr lang="ru-RU" sz="2000" b="0" u="none" kern="1200" dirty="0" smtClean="0"/>
            <a:t> (Интернет-ресурс)</a:t>
          </a:r>
          <a:endParaRPr lang="en-US" sz="2000" b="1" u="sng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/>
            <a:t>Организация-участник-события</a:t>
          </a:r>
          <a:r>
            <a:rPr lang="ru-RU" sz="2000" kern="1200" dirty="0" smtClean="0"/>
            <a:t> (Организация)</a:t>
          </a:r>
          <a:endParaRPr lang="ru-RU" sz="2000" kern="1200" dirty="0"/>
        </a:p>
      </dsp:txBody>
      <dsp:txXfrm>
        <a:off x="2515928" y="3131293"/>
        <a:ext cx="6215874" cy="1029371"/>
      </dsp:txXfrm>
    </dsp:sp>
    <dsp:sp modelId="{1C0B0584-EB2B-4D94-8000-8DF0AC0D10DE}">
      <dsp:nvSpPr>
        <dsp:cNvPr id="0" name=""/>
        <dsp:cNvSpPr/>
      </dsp:nvSpPr>
      <dsp:spPr>
        <a:xfrm>
          <a:off x="2515928" y="4430158"/>
          <a:ext cx="3535764" cy="10779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/>
            <a:t>Язык</a:t>
          </a:r>
          <a:r>
            <a:rPr lang="ru-RU" sz="2000" b="0" u="none" kern="1200" dirty="0" smtClean="0"/>
            <a:t>: русский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/>
            <a:t>Язык</a:t>
          </a:r>
          <a:r>
            <a:rPr lang="ru-RU" sz="2000" b="0" u="none" kern="1200" dirty="0" smtClean="0"/>
            <a:t>: английский</a:t>
          </a:r>
          <a:endParaRPr lang="ru-RU" sz="2000" b="1" u="sng" kern="1200" dirty="0"/>
        </a:p>
      </dsp:txBody>
      <dsp:txXfrm>
        <a:off x="2515928" y="4430158"/>
        <a:ext cx="3535764" cy="107797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DD7730-2594-477C-9702-AF67E5794513}">
      <dsp:nvSpPr>
        <dsp:cNvPr id="0" name=""/>
        <dsp:cNvSpPr/>
      </dsp:nvSpPr>
      <dsp:spPr>
        <a:xfrm>
          <a:off x="1077977" y="2836781"/>
          <a:ext cx="1450786" cy="14527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25393" y="0"/>
              </a:lnTo>
              <a:lnTo>
                <a:pt x="725393" y="1452770"/>
              </a:lnTo>
              <a:lnTo>
                <a:pt x="1450786" y="145277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1752042" y="3511838"/>
        <a:ext cx="102656" cy="102656"/>
      </dsp:txXfrm>
    </dsp:sp>
    <dsp:sp modelId="{5B6BFFEF-307C-4C04-A100-847AE4BFA12A}">
      <dsp:nvSpPr>
        <dsp:cNvPr id="0" name=""/>
        <dsp:cNvSpPr/>
      </dsp:nvSpPr>
      <dsp:spPr>
        <a:xfrm>
          <a:off x="1077977" y="1342636"/>
          <a:ext cx="1450786" cy="1494145"/>
        </a:xfrm>
        <a:custGeom>
          <a:avLst/>
          <a:gdLst/>
          <a:ahLst/>
          <a:cxnLst/>
          <a:rect l="0" t="0" r="0" b="0"/>
          <a:pathLst>
            <a:path>
              <a:moveTo>
                <a:pt x="0" y="1494145"/>
              </a:moveTo>
              <a:lnTo>
                <a:pt x="725393" y="1494145"/>
              </a:lnTo>
              <a:lnTo>
                <a:pt x="725393" y="0"/>
              </a:lnTo>
              <a:lnTo>
                <a:pt x="1450786" y="0"/>
              </a:lnTo>
            </a:path>
          </a:pathLst>
        </a:cu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/>
        </a:p>
      </dsp:txBody>
      <dsp:txXfrm>
        <a:off x="1751305" y="2037644"/>
        <a:ext cx="104130" cy="104130"/>
      </dsp:txXfrm>
    </dsp:sp>
    <dsp:sp modelId="{5B000F9A-C41A-4F46-8929-DB675078BC1E}">
      <dsp:nvSpPr>
        <dsp:cNvPr id="0" name=""/>
        <dsp:cNvSpPr/>
      </dsp:nvSpPr>
      <dsp:spPr>
        <a:xfrm rot="16200000">
          <a:off x="-2297793" y="2297793"/>
          <a:ext cx="5673563" cy="10779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Организация</a:t>
          </a:r>
          <a:endParaRPr lang="ru-RU" sz="6500" kern="1200" dirty="0"/>
        </a:p>
      </dsp:txBody>
      <dsp:txXfrm>
        <a:off x="-2297793" y="2297793"/>
        <a:ext cx="5673563" cy="1077977"/>
      </dsp:txXfrm>
    </dsp:sp>
    <dsp:sp modelId="{829B3075-4893-4924-B73B-3FD6EBC3BB46}">
      <dsp:nvSpPr>
        <dsp:cNvPr id="0" name=""/>
        <dsp:cNvSpPr/>
      </dsp:nvSpPr>
      <dsp:spPr>
        <a:xfrm>
          <a:off x="2528763" y="0"/>
          <a:ext cx="6430672" cy="26852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/>
            <a:t>Название организации</a:t>
          </a:r>
          <a:r>
            <a:rPr lang="ru-RU" sz="2000" b="1" kern="1200" dirty="0" smtClean="0"/>
            <a:t>:</a:t>
          </a:r>
          <a:r>
            <a:rPr lang="ru-RU" sz="2000" kern="1200" dirty="0" smtClean="0"/>
            <a:t> Санкт-Петербургское отделение Математического института им. В.А. Стеклова РАН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/>
            <a:t>Организация-участник-события</a:t>
          </a:r>
          <a:r>
            <a:rPr lang="ru-RU" sz="2000" kern="1200" dirty="0" smtClean="0"/>
            <a:t> (Научное мероприятие)</a:t>
          </a:r>
          <a:endParaRPr lang="ru-RU" sz="2000" kern="1200" dirty="0"/>
        </a:p>
      </dsp:txBody>
      <dsp:txXfrm>
        <a:off x="2528763" y="0"/>
        <a:ext cx="6430672" cy="2685273"/>
      </dsp:txXfrm>
    </dsp:sp>
    <dsp:sp modelId="{F8315E55-AA4E-4F5E-87B2-E22EA15522BB}">
      <dsp:nvSpPr>
        <dsp:cNvPr id="0" name=""/>
        <dsp:cNvSpPr/>
      </dsp:nvSpPr>
      <dsp:spPr>
        <a:xfrm>
          <a:off x="2528763" y="2946915"/>
          <a:ext cx="6430672" cy="26852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/>
            <a:t>Название организации</a:t>
          </a:r>
          <a:r>
            <a:rPr lang="ru-RU" sz="2000" b="1" kern="1200" dirty="0" smtClean="0"/>
            <a:t>:</a:t>
          </a:r>
          <a:r>
            <a:rPr lang="ru-RU" sz="2000" kern="1200" dirty="0" smtClean="0"/>
            <a:t> Санкт-Петербургское отделение Математического института им. В.А. Стеклова РАН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/>
            <a:t>Организация-участник-события</a:t>
          </a:r>
          <a:r>
            <a:rPr lang="ru-RU" sz="2000" kern="1200" dirty="0" smtClean="0"/>
            <a:t> (Научное мероприятие)</a:t>
          </a:r>
          <a:endParaRPr lang="ru-RU" sz="2000" kern="1200" dirty="0"/>
        </a:p>
      </dsp:txBody>
      <dsp:txXfrm>
        <a:off x="2528763" y="2946915"/>
        <a:ext cx="6430672" cy="26852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6650" y="685800"/>
            <a:ext cx="45847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344ED31-BEF2-49F1-B040-DD9B38B077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59255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11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12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13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14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15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16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17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18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19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20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3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21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22</a:t>
            </a:fld>
            <a:endParaRPr lang="ru-RU" dirty="0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23</a:t>
            </a:fld>
            <a:endParaRPr lang="ru-RU" dirty="0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24</a:t>
            </a:fld>
            <a:endParaRPr lang="ru-RU" dirty="0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25</a:t>
            </a:fld>
            <a:endParaRPr lang="ru-RU" dirty="0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26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27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28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29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30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4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31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32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33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34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35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36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37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38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39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40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41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42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43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44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45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46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47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48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49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50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6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51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52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54</a:t>
            </a:fld>
            <a:endParaRPr lang="ru-RU" dirty="0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55</a:t>
            </a:fld>
            <a:endParaRPr lang="ru-RU" dirty="0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56</a:t>
            </a:fld>
            <a:endParaRPr lang="ru-RU" dirty="0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57</a:t>
            </a:fld>
            <a:endParaRPr lang="ru-RU" dirty="0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7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8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9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6A837A-5149-4D10-86E6-41511C4B8DAE}" type="slidenum">
              <a:rPr lang="ru-RU" smtClean="0"/>
              <a:pPr/>
              <a:t>10</a:t>
            </a:fld>
            <a:endParaRPr lang="ru-RU" smtClean="0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158875" y="933450"/>
            <a:ext cx="4354513" cy="33639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606925" cy="3730625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609600"/>
            <a:ext cx="9144000" cy="1265238"/>
          </a:xfrm>
        </p:spPr>
        <p:txBody>
          <a:bodyPr/>
          <a:lstStyle>
            <a:lvl1pPr>
              <a:defRPr sz="4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048000"/>
            <a:ext cx="6324600" cy="6731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23850" y="6858000"/>
            <a:ext cx="2114550" cy="5064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048000" y="6858000"/>
            <a:ext cx="4419600" cy="5064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43863" y="6858000"/>
            <a:ext cx="1862137" cy="506413"/>
          </a:xfrm>
        </p:spPr>
        <p:txBody>
          <a:bodyPr/>
          <a:lstStyle>
            <a:lvl1pPr>
              <a:defRPr sz="1600"/>
            </a:lvl1pPr>
          </a:lstStyle>
          <a:p>
            <a:pPr>
              <a:defRPr/>
            </a:pPr>
            <a:fld id="{CF488827-A4B1-4D22-958B-801CF81C9F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7CA47-E6CE-47CD-A050-9EDFEF71516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12050" y="152400"/>
            <a:ext cx="2438400" cy="6553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6850" y="152400"/>
            <a:ext cx="7162800" cy="6553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AED38-04C6-48C7-BCD7-40351BB9BD3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A59C9-F5E3-430A-9331-FA76FFCF66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688" y="4876800"/>
            <a:ext cx="8628062" cy="15081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1688" y="3216275"/>
            <a:ext cx="8628062" cy="166052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11D1B-4B03-49FF-9822-EFAF33F7FF4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6850" y="1828800"/>
            <a:ext cx="4800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9850" y="1828800"/>
            <a:ext cx="4800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8F217-FEE1-4728-84A8-5477AD9A45B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9134475" cy="126523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1698625"/>
            <a:ext cx="4484688" cy="7080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8000" y="2406650"/>
            <a:ext cx="4484688" cy="4373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56200" y="1698625"/>
            <a:ext cx="4486275" cy="7080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56200" y="2406650"/>
            <a:ext cx="4486275" cy="4373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BD1E4-C9B8-4966-A46E-9C8D3D148D4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31D44-E5FC-47FB-8A9B-98A2F8FC38C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D74CA-6269-4E76-8E99-D44AE7C4ADD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301625"/>
            <a:ext cx="3338513" cy="12858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68750" y="301625"/>
            <a:ext cx="5673725" cy="6478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8000" y="1587500"/>
            <a:ext cx="3338513" cy="51927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CA66A-3371-47CE-B2AF-3A0A51E5241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9138" y="5313363"/>
            <a:ext cx="6091237" cy="6270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89138" y="677863"/>
            <a:ext cx="6091237" cy="45545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89138" y="5940425"/>
            <a:ext cx="6091237" cy="890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29B12-6CEC-42BE-B4C8-5D3BEFB64D9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1534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370" tIns="50685" rIns="101370" bIns="506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6850" y="1828800"/>
            <a:ext cx="9753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370" tIns="50685" rIns="101370" bIns="506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1450" y="6915150"/>
            <a:ext cx="2114550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70" tIns="50685" rIns="101370" bIns="5068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915150"/>
            <a:ext cx="3213100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70" tIns="50685" rIns="101370" bIns="50685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48600" y="6884988"/>
            <a:ext cx="2114550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370" tIns="50685" rIns="101370" bIns="5068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05A2288B-E1B6-4F47-B366-2E34D8A0E2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1014413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1014413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l" defTabSz="1014413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l" defTabSz="1014413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l" defTabSz="1014413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l" defTabSz="1014413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l" defTabSz="1014413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l" defTabSz="1014413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l" defTabSz="1014413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79413" indent="-379413" algn="l" defTabSz="1014413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23913" indent="-317500" algn="l" defTabSz="1014413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266825" indent="-252413" algn="l" defTabSz="101441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773238" indent="-252413" algn="l" defTabSz="101441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281238" indent="-254000" algn="l" defTabSz="1014413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738438" indent="-254000" algn="l" defTabSz="101441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3195638" indent="-254000" algn="l" defTabSz="101441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652838" indent="-254000" algn="l" defTabSz="101441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4110038" indent="-254000" algn="l" defTabSz="1014413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15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2238" y="214313"/>
            <a:ext cx="8991600" cy="1919287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eaLnBrk="1" hangingPunct="1">
              <a:defRPr/>
            </a:pPr>
            <a:r>
              <a:rPr lang="ru-RU" sz="3200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Поиск </a:t>
            </a:r>
            <a:r>
              <a:rPr lang="ru-RU" sz="3200" b="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референциальных</a:t>
            </a:r>
            <a:r>
              <a:rPr lang="ru-RU" sz="3200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 отношений между информационными объектами в процессе автоматического анализа документов</a:t>
            </a:r>
            <a:endParaRPr lang="ru-RU" sz="4000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41316" name="Rectangle 4"/>
          <p:cNvSpPr>
            <a:spLocks noChangeArrowheads="1"/>
          </p:cNvSpPr>
          <p:nvPr/>
        </p:nvSpPr>
        <p:spPr bwMode="auto">
          <a:xfrm>
            <a:off x="122238" y="6691313"/>
            <a:ext cx="100282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1370" tIns="50685" rIns="101370" bIns="50685"/>
          <a:lstStyle/>
          <a:p>
            <a:pPr algn="ctr" defTabSz="1014413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XIV </a:t>
            </a:r>
            <a:r>
              <a:rPr lang="ru-RU" sz="1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Всероссийская</a:t>
            </a: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1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научная </a:t>
            </a: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конференция </a:t>
            </a:r>
            <a:r>
              <a:rPr lang="en-US" sz="1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RCDL-2012</a:t>
            </a:r>
            <a:endParaRPr lang="ru-RU" sz="1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1014413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«Электронные библиотеки: перспективные методы и технологии, электронные коллекции»</a:t>
            </a:r>
            <a:endParaRPr lang="ru-RU" sz="1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defTabSz="1014413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Переславль-Залесский, 15─18 октября </a:t>
            </a:r>
            <a:r>
              <a:rPr lang="ru-RU" sz="1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2012</a:t>
            </a:r>
          </a:p>
        </p:txBody>
      </p:sp>
      <p:sp>
        <p:nvSpPr>
          <p:cNvPr id="141320" name="Text Box 8"/>
          <p:cNvSpPr txBox="1">
            <a:spLocks noChangeArrowheads="1"/>
          </p:cNvSpPr>
          <p:nvPr/>
        </p:nvSpPr>
        <p:spPr bwMode="auto">
          <a:xfrm>
            <a:off x="122238" y="4252119"/>
            <a:ext cx="9296399" cy="213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425450" lvl="1" indent="-215900" algn="ctr" defTabSz="449263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Wingdings" pitchFamily="2" charset="2"/>
              <a:buNone/>
              <a:tabLst>
                <a:tab pos="42545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  <a:defRPr/>
            </a:pPr>
            <a:r>
              <a:rPr lang="ru-RU" sz="2400" b="1" dirty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Серый А.С</a:t>
            </a:r>
            <a:r>
              <a:rPr lang="ru-RU" sz="2400" b="1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. </a:t>
            </a:r>
            <a:r>
              <a:rPr lang="ru-RU" sz="2400" b="1" dirty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Сидорова Е.А.</a:t>
            </a:r>
            <a:endParaRPr lang="en-GB" sz="2400" b="1" dirty="0">
              <a:solidFill>
                <a:srgbClr val="3333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425450" lvl="1" indent="-215900" algn="ctr" defTabSz="449263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Wingdings" pitchFamily="2" charset="2"/>
              <a:buNone/>
              <a:tabLst>
                <a:tab pos="42545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  <a:defRPr/>
            </a:pPr>
            <a:endParaRPr lang="en-GB" sz="2400" b="1" dirty="0" smtClean="0">
              <a:solidFill>
                <a:srgbClr val="3333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425450" lvl="1" indent="-215900" defTabSz="449263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Wingdings" pitchFamily="2" charset="2"/>
              <a:buNone/>
              <a:tabLst>
                <a:tab pos="42545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  <a:defRPr/>
            </a:pPr>
            <a:endParaRPr lang="ru-RU" sz="2400" b="1" dirty="0" smtClean="0">
              <a:solidFill>
                <a:srgbClr val="3333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425450" lvl="1" indent="-215900" defTabSz="449263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Wingdings" pitchFamily="2" charset="2"/>
              <a:buNone/>
              <a:tabLst>
                <a:tab pos="42545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  <a:defRPr/>
            </a:pPr>
            <a:r>
              <a:rPr lang="en-GB" sz="2400" b="1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И</a:t>
            </a:r>
            <a:r>
              <a:rPr lang="ru-RU" sz="2400" b="1" dirty="0" err="1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нститут</a:t>
            </a:r>
            <a:r>
              <a:rPr lang="ru-RU" sz="2400" b="1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систем информатики</a:t>
            </a:r>
            <a:r>
              <a:rPr lang="en-GB" sz="2400" b="1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им</a:t>
            </a:r>
            <a:r>
              <a:rPr lang="en-GB" sz="2400" b="1" dirty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. </a:t>
            </a:r>
            <a:r>
              <a:rPr lang="en-GB" sz="2400" b="1" dirty="0" err="1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А.П.Ершова</a:t>
            </a:r>
            <a:r>
              <a:rPr lang="en-GB" sz="2400" b="1" dirty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СО </a:t>
            </a:r>
            <a:r>
              <a:rPr lang="en-GB" sz="2400" b="1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РАН</a:t>
            </a:r>
            <a:endParaRPr lang="ru-RU" sz="2400" b="1" dirty="0" smtClean="0">
              <a:solidFill>
                <a:srgbClr val="3333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marL="425450" lvl="1" indent="-215900" algn="ctr" defTabSz="449263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Wingdings" pitchFamily="2" charset="2"/>
              <a:buNone/>
              <a:tabLst>
                <a:tab pos="425450" algn="l"/>
                <a:tab pos="873125" algn="l"/>
                <a:tab pos="1322388" algn="l"/>
                <a:tab pos="1771650" algn="l"/>
                <a:tab pos="2220913" algn="l"/>
                <a:tab pos="2670175" algn="l"/>
                <a:tab pos="3119438" algn="l"/>
                <a:tab pos="3568700" algn="l"/>
                <a:tab pos="4017963" algn="l"/>
                <a:tab pos="4467225" algn="l"/>
                <a:tab pos="4916488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  <a:defRPr/>
            </a:pPr>
            <a:r>
              <a:rPr lang="ru-RU" sz="2400" b="1" dirty="0" smtClean="0">
                <a:solidFill>
                  <a:srgbClr val="33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Г. Новосибирск</a:t>
            </a:r>
            <a:endParaRPr lang="en-GB" sz="2400" b="1" dirty="0">
              <a:solidFill>
                <a:srgbClr val="3333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72389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Обзор: </a:t>
            </a:r>
            <a:r>
              <a:rPr lang="ru-RU" b="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стэнфордский</a:t>
            </a: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 подход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79438" y="1801019"/>
            <a:ext cx="9113837" cy="466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9774" tIns="51882" rIns="99774" bIns="51882"/>
          <a:lstStyle/>
          <a:p>
            <a:pPr marL="457200" indent="-4572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</a:rPr>
              <a:t>Поочередное применение детерминированных моделей разрешения </a:t>
            </a:r>
            <a:r>
              <a:rPr lang="ru-RU" sz="3200" dirty="0" err="1" smtClean="0">
                <a:solidFill>
                  <a:srgbClr val="000000"/>
                </a:solidFill>
                <a:latin typeface="Times New Roman" pitchFamily="18" charset="0"/>
              </a:rPr>
              <a:t>кореферентности</a:t>
            </a:r>
            <a:r>
              <a:rPr lang="ru-RU" sz="3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</a:rPr>
              <a:t>в порядке падения точности.</a:t>
            </a:r>
          </a:p>
          <a:p>
            <a:pPr marL="457200" indent="-4572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endParaRPr lang="ru-RU" sz="32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457200" indent="-4572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</a:rPr>
              <a:t>Как можно более полное использование на каждом шаге информации, полученной на предыдущих шагах.</a:t>
            </a:r>
          </a:p>
          <a:p>
            <a:pPr marL="457200" indent="-4572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endParaRPr lang="ru-RU" sz="32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457200" indent="-4572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</a:rPr>
              <a:t>Возможность расширения новыми моделями различных видов.</a:t>
            </a:r>
            <a:endParaRPr lang="ru-RU" sz="32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3608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72389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Обзор: </a:t>
            </a:r>
            <a:r>
              <a:rPr lang="ru-RU" b="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стэнфордский</a:t>
            </a: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 подход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79438" y="1801019"/>
            <a:ext cx="9113837" cy="466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9774" tIns="51882" rIns="99774" bIns="51882"/>
          <a:lstStyle/>
          <a:p>
            <a:pPr marL="457200" indent="-4572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</a:rPr>
              <a:t>Discourse Processing</a:t>
            </a:r>
          </a:p>
          <a:p>
            <a:pPr marL="457200" indent="-4572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</a:rPr>
              <a:t>Exact String Match</a:t>
            </a:r>
          </a:p>
          <a:p>
            <a:pPr marL="457200" indent="-4572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</a:rPr>
              <a:t>Relaxed String Match</a:t>
            </a:r>
          </a:p>
          <a:p>
            <a:pPr marL="457200" indent="-4572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</a:rPr>
              <a:t>Precise Constructs</a:t>
            </a:r>
          </a:p>
          <a:p>
            <a:pPr marL="457200" indent="-4572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</a:rPr>
              <a:t>Strict Head Matching</a:t>
            </a:r>
          </a:p>
          <a:p>
            <a:pPr marL="457200" indent="-4572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</a:rPr>
              <a:t>Proper Head Word Match</a:t>
            </a:r>
          </a:p>
          <a:p>
            <a:pPr marL="457200" indent="-4572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</a:rPr>
              <a:t>Alias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marL="457200" indent="-4572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</a:rPr>
              <a:t>Relaxed Head Matching</a:t>
            </a:r>
          </a:p>
          <a:p>
            <a:pPr marL="457200" indent="-4572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</a:rPr>
              <a:t>Lexical Chain</a:t>
            </a:r>
          </a:p>
          <a:p>
            <a:pPr marL="457200" indent="-4572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</a:rPr>
              <a:t>Pronouns</a:t>
            </a:r>
            <a:endParaRPr lang="ru-RU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9395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64769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Обзор: эмпирические закономерности </a:t>
            </a:r>
            <a:r>
              <a:rPr lang="en-US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RCO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79438" y="1801019"/>
            <a:ext cx="9113837" cy="466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9774" tIns="51882" rIns="99774" bIns="51882"/>
          <a:lstStyle/>
          <a:p>
            <a:pPr marL="457200" indent="-4572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endParaRPr lang="ru-RU" sz="28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457200" indent="-4572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Полное или краткое наименование, содержащее имя собственное.</a:t>
            </a:r>
          </a:p>
          <a:p>
            <a:pPr marL="457200" indent="-4572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Имя нарицательное (при условии, что это существительное-классификатор, отражающий определенные признаки референта)</a:t>
            </a:r>
          </a:p>
          <a:p>
            <a:pPr marL="457200" indent="-4572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Относительное местоимение в любой грамматической форме.</a:t>
            </a:r>
          </a:p>
          <a:p>
            <a:pPr marL="457200" indent="-4572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Личное местоимение третьего лица в именительном падеже.</a:t>
            </a:r>
            <a:endParaRPr lang="ru-RU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377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64769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Обзор: эмпирические правила </a:t>
            </a:r>
            <a:r>
              <a:rPr lang="en-US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RCO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79438" y="1801019"/>
            <a:ext cx="9113837" cy="466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9774" tIns="51882" rIns="99774" bIns="51882"/>
          <a:lstStyle/>
          <a:p>
            <a:pPr marL="457200" indent="-4572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endParaRPr lang="ru-RU" sz="28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457200" indent="-4572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Референт может употребляться дважды в одном предложении только в составе двух разных пропозиций</a:t>
            </a:r>
          </a:p>
          <a:p>
            <a:pPr marL="457200" indent="-4572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Возможный референт слова при своем последнем упоминании не должен находиться в составе группы однородных членов предложения</a:t>
            </a:r>
          </a:p>
          <a:p>
            <a:pPr marL="457200" indent="-4572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При наличии нескольких потенциальных референтов слову более естественно иметь референта, который употреблялся в теме предыдущего предложения, нежели в реме</a:t>
            </a:r>
          </a:p>
          <a:p>
            <a:pPr marL="457200" indent="-4572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Референт слова не должен употребляться после него в том же предложении</a:t>
            </a:r>
            <a:endParaRPr lang="ru-RU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9936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64769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Задача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79438" y="1801019"/>
            <a:ext cx="9113837" cy="466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9774" tIns="51882" rIns="99774" bIns="51882"/>
          <a:lstStyle/>
          <a:p>
            <a:pPr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endParaRPr lang="en-US" sz="4000" dirty="0">
              <a:solidFill>
                <a:srgbClr val="000000"/>
              </a:solidFill>
              <a:latin typeface="Times New Roman" pitchFamily="18" charset="0"/>
            </a:endParaRPr>
          </a:p>
          <a:p>
            <a:pPr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4000" dirty="0" smtClean="0">
                <a:solidFill>
                  <a:srgbClr val="000000"/>
                </a:solidFill>
                <a:latin typeface="Times New Roman" pitchFamily="18" charset="0"/>
              </a:rPr>
              <a:t>Установление </a:t>
            </a:r>
            <a:r>
              <a:rPr lang="ru-RU" sz="4000" dirty="0" err="1" smtClean="0">
                <a:solidFill>
                  <a:srgbClr val="000000"/>
                </a:solidFill>
                <a:latin typeface="Times New Roman" pitchFamily="18" charset="0"/>
              </a:rPr>
              <a:t>кореферентности</a:t>
            </a:r>
            <a:r>
              <a:rPr lang="ru-RU" sz="4000" dirty="0" smtClean="0">
                <a:solidFill>
                  <a:srgbClr val="000000"/>
                </a:solidFill>
                <a:latin typeface="Times New Roman" pitchFamily="18" charset="0"/>
              </a:rPr>
              <a:t> информационных объектов, полученных путем автоматической обработки документов некоторым лингвистическим процессором и объединение свойств объектов, </a:t>
            </a:r>
            <a:r>
              <a:rPr lang="ru-RU" sz="4000" dirty="0" err="1" smtClean="0">
                <a:solidFill>
                  <a:srgbClr val="000000"/>
                </a:solidFill>
                <a:latin typeface="Times New Roman" pitchFamily="18" charset="0"/>
              </a:rPr>
              <a:t>кореферентность</a:t>
            </a:r>
            <a:r>
              <a:rPr lang="ru-RU" sz="4000" dirty="0" smtClean="0">
                <a:solidFill>
                  <a:srgbClr val="000000"/>
                </a:solidFill>
                <a:latin typeface="Times New Roman" pitchFamily="18" charset="0"/>
              </a:rPr>
              <a:t> которых установлена.</a:t>
            </a:r>
            <a:endParaRPr lang="ru-RU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0505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64769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Требования к концептам и объектам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79438" y="1801019"/>
            <a:ext cx="9113837" cy="466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9774" tIns="51882" rIns="99774" bIns="51882"/>
          <a:lstStyle/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endParaRPr lang="ru-RU" sz="28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Атрибуты концептов ПО однозначно разделены на ключевые и второстепенные.</a:t>
            </a: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Значение ключевого атрибута не может быть неопределенным или множественным.</a:t>
            </a: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Все предусмотренные ПО связи между концептами являются бинарными.</a:t>
            </a: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Информационный объект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одновременно может быть экземпляром только одного концепта ПО, определяемого однозначно.</a:t>
            </a: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endParaRPr lang="ru-RU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194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2238" y="519113"/>
            <a:ext cx="9571038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Подход к разрешению </a:t>
            </a:r>
            <a:r>
              <a:rPr lang="ru-RU" b="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кореференции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79438" y="1801019"/>
            <a:ext cx="9113837" cy="466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9774" tIns="51882" rIns="99774" bIns="51882"/>
          <a:lstStyle/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endParaRPr lang="ru-RU" sz="28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Вычисление сходства текущего объекта со всеми объектами, лежащими в его контексте </a:t>
            </a: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Построение множества потенциальных эквивалентов текущего объекта</a:t>
            </a: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Определение эквивалента текущего объекта и установка маркера</a:t>
            </a: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Объединение свойств </a:t>
            </a:r>
            <a:r>
              <a:rPr lang="ru-RU" sz="2800" dirty="0" err="1" smtClean="0">
                <a:solidFill>
                  <a:srgbClr val="000000"/>
                </a:solidFill>
                <a:latin typeface="Times New Roman" pitchFamily="18" charset="0"/>
              </a:rPr>
              <a:t>кореферентных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 объектов после установки всех маркеров</a:t>
            </a:r>
            <a:endParaRPr lang="ru-RU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4053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73913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Пример: источник демонстрационного текста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79438" y="1801019"/>
            <a:ext cx="9113837" cy="466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9774" tIns="51882" rIns="99774" bIns="51882"/>
          <a:lstStyle/>
          <a:p>
            <a:pPr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endParaRPr lang="ru-RU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" y="1737519"/>
            <a:ext cx="9936162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7947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67817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Пример: извлекаемые концепты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79438" y="1801019"/>
            <a:ext cx="9113837" cy="466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9774" tIns="51882" rIns="99774" bIns="51882"/>
          <a:lstStyle/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Географическое место (страна, город, поселок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etc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</a:rPr>
              <a:t>)</a:t>
            </a:r>
            <a:endParaRPr lang="ru-RU" sz="28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endParaRPr lang="ru-RU" sz="28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Интернет-ресурс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</a:rPr>
              <a:t> (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сайт, веб-страница)</a:t>
            </a: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endParaRPr lang="ru-RU" sz="28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Научное мероприятие (конференция, школа, симпозиум)</a:t>
            </a: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Организация (образовательное учреждение, НИИ, лаборатория, коммерческая компания,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etc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</a:rPr>
              <a:t>)</a:t>
            </a:r>
            <a:endParaRPr lang="ru-RU" sz="28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endParaRPr lang="ru-RU" sz="28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Персона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</a:rPr>
              <a:t> (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ученые, студенты, сотрудники различных организаций</a:t>
            </a: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endParaRPr lang="ru-RU" sz="28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7423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67817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Пример: концепт «географическое место»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944515041"/>
              </p:ext>
            </p:extLst>
          </p:nvPr>
        </p:nvGraphicFramePr>
        <p:xfrm>
          <a:off x="579438" y="1801019"/>
          <a:ext cx="9113837" cy="4660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241368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72389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Рассматриваемая прикладная задача АОТ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79438" y="1814513"/>
            <a:ext cx="9113837" cy="466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9774" tIns="51882" rIns="99774" bIns="51882"/>
          <a:lstStyle/>
          <a:p>
            <a:pPr marL="582613" indent="-582613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endParaRPr lang="ru-RU" sz="35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600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3500" dirty="0" smtClean="0">
                <a:solidFill>
                  <a:srgbClr val="000000"/>
                </a:solidFill>
                <a:latin typeface="Times New Roman" pitchFamily="18" charset="0"/>
              </a:rPr>
              <a:t>Выделение в текстовых документах упоминаний об объектах внеязыковой действительности.</a:t>
            </a:r>
          </a:p>
          <a:p>
            <a:pPr marL="3600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endParaRPr lang="ru-RU" sz="35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600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3500" dirty="0" smtClean="0">
                <a:solidFill>
                  <a:srgbClr val="000000"/>
                </a:solidFill>
                <a:latin typeface="Times New Roman" pitchFamily="18" charset="0"/>
              </a:rPr>
              <a:t>Разновидность и количество искомых объектов зависят от предметной области.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67817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Пример: концепт «</a:t>
            </a:r>
            <a:r>
              <a:rPr lang="ru-RU" b="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интернет-ресурс</a:t>
            </a: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»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44725262"/>
              </p:ext>
            </p:extLst>
          </p:nvPr>
        </p:nvGraphicFramePr>
        <p:xfrm>
          <a:off x="579438" y="1801019"/>
          <a:ext cx="9113837" cy="5270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83470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67817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Пример: концепт «научное мероприятие»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657028109"/>
              </p:ext>
            </p:extLst>
          </p:nvPr>
        </p:nvGraphicFramePr>
        <p:xfrm>
          <a:off x="579438" y="1801019"/>
          <a:ext cx="9113837" cy="5270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41414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67817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Пример: концепт «организация»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223939272"/>
              </p:ext>
            </p:extLst>
          </p:nvPr>
        </p:nvGraphicFramePr>
        <p:xfrm>
          <a:off x="579438" y="1801019"/>
          <a:ext cx="9113837" cy="5422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667406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67817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Пример: концепт «персона»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248649234"/>
              </p:ext>
            </p:extLst>
          </p:nvPr>
        </p:nvGraphicFramePr>
        <p:xfrm>
          <a:off x="579438" y="1801019"/>
          <a:ext cx="9113837" cy="5270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01700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637" y="1214513"/>
            <a:ext cx="9372600" cy="6240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76961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Пример: диаграмма документа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99790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7" y="1280306"/>
            <a:ext cx="9390907" cy="6248413"/>
          </a:xfrm>
          <a:prstGeom prst="rect">
            <a:avLst/>
          </a:prstGeom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98437" y="519113"/>
            <a:ext cx="9753600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Пример: диаграмма выделенного фрагмента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05462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2238" y="519113"/>
            <a:ext cx="9571038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Подход к разрешению </a:t>
            </a:r>
            <a:r>
              <a:rPr lang="ru-RU" b="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кореференции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79438" y="1801019"/>
            <a:ext cx="9113837" cy="466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9774" tIns="51882" rIns="99774" bIns="51882"/>
          <a:lstStyle/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endParaRPr lang="ru-RU" sz="28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</a:rPr>
              <a:t>Вычисление сходства текущего объекта со всеми объектами, лежащими в его контексте </a:t>
            </a: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Построение множества потенциальных эквивалентов текущего объекта</a:t>
            </a: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Определение эквивалента текущего объекта и установка маркера</a:t>
            </a: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Объединение свойств </a:t>
            </a:r>
            <a:r>
              <a:rPr lang="ru-RU" sz="2800" dirty="0" err="1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кореферентных</a:t>
            </a: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объектов после установки всех маркеров</a:t>
            </a:r>
            <a:endParaRPr lang="ru-RU" sz="2800" dirty="0">
              <a:solidFill>
                <a:schemeClr val="bg2">
                  <a:lumMod val="75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41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64769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Сравнение объектов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67" name="Rectangle 3"/>
              <p:cNvSpPr>
                <a:spLocks noChangeArrowheads="1"/>
              </p:cNvSpPr>
              <p:nvPr/>
            </p:nvSpPr>
            <p:spPr bwMode="auto">
              <a:xfrm>
                <a:off x="579438" y="1801019"/>
                <a:ext cx="9113837" cy="46609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9774" tIns="51882" rIns="99774" bIns="51882"/>
              <a:lstStyle/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r>
                  <a:rPr lang="ru-RU" sz="320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Вычисление степени сходства информационных объектов.</a:t>
                </a: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ru-RU" sz="2400" dirty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3200" b="0" i="1" dirty="0" smtClean="0">
                  <a:solidFill>
                    <a:srgbClr val="000000"/>
                  </a:solidFill>
                  <a:latin typeface="Cambria Math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𝑆𝐼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36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36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36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6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en-US" sz="36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𝑘</m:t>
                              </m:r>
                              <m:r>
                                <a:rPr lang="en-US" sz="36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𝑆𝐼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𝐶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36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1−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sz="36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𝑆𝐼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𝐿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𝑆𝐼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𝐶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≠0</m:t>
                              </m:r>
                            </m:e>
                            <m:e>
                              <m:r>
                                <a:rPr lang="en-US" sz="36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0, 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𝑆𝐼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𝐶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=0;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3600" b="0" dirty="0" smtClean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3600" b="0" i="1" dirty="0" smtClean="0">
                  <a:solidFill>
                    <a:srgbClr val="000000"/>
                  </a:solidFill>
                  <a:latin typeface="Cambria Math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0</m:t>
                      </m:r>
                      <m:r>
                        <a:rPr lang="en-US" sz="36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&lt;</m:t>
                      </m:r>
                      <m:r>
                        <a:rPr lang="en-US" sz="36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𝑘</m:t>
                      </m:r>
                      <m:r>
                        <a:rPr lang="en-US" sz="36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&lt;1</m:t>
                      </m:r>
                    </m:oMath>
                  </m:oMathPara>
                </a14:m>
                <a:endParaRPr lang="ru-RU" sz="3600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1267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438" y="1801019"/>
                <a:ext cx="9113837" cy="4660900"/>
              </a:xfrm>
              <a:prstGeom prst="rect">
                <a:avLst/>
              </a:prstGeom>
              <a:blipFill rotWithShape="1">
                <a:blip r:embed="rId3"/>
                <a:stretch>
                  <a:fillRect l="-1605" t="-3529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7539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72389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Пример: сравнение объектов</a:t>
            </a:r>
            <a:r>
              <a:rPr lang="en-US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267" name="Rectangle 3"/>
              <p:cNvSpPr>
                <a:spLocks noChangeArrowheads="1"/>
              </p:cNvSpPr>
              <p:nvPr/>
            </p:nvSpPr>
            <p:spPr bwMode="auto">
              <a:xfrm>
                <a:off x="579438" y="1801019"/>
                <a:ext cx="9113837" cy="46609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9774" tIns="51882" rIns="99774" bIns="51882"/>
              <a:lstStyle/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3200" dirty="0" smtClean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r>
                  <a:rPr lang="ru-RU" sz="320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Кластеры </a:t>
                </a:r>
                <a:r>
                  <a:rPr lang="ru-RU" sz="3200" dirty="0" err="1" smtClean="0">
                    <a:solidFill>
                      <a:srgbClr val="000000"/>
                    </a:solidFill>
                    <a:latin typeface="Times New Roman" pitchFamily="18" charset="0"/>
                  </a:rPr>
                  <a:t>кореферентных</a:t>
                </a:r>
                <a:r>
                  <a:rPr lang="ru-RU" sz="320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 объектов:</a:t>
                </a: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3200" b="0" i="1" dirty="0" smtClean="0">
                  <a:solidFill>
                    <a:srgbClr val="000000"/>
                  </a:solidFill>
                  <a:latin typeface="Cambria Math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/>
                      </a:rPr>
                      <m:t>{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𝑞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0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/>
                      </a:rPr>
                      <m:t>, 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𝑞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/>
                      </a:rPr>
                      <m:t>, 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𝑞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ru-RU" sz="32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1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/>
                      </a:rPr>
                      <m:t>}</m:t>
                    </m:r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r>
                  <a:rPr lang="ru-RU" sz="320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‒</a:t>
                </a:r>
                <a:r>
                  <a:rPr lang="en-US" sz="320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r>
                  <a:rPr lang="ru-RU" sz="3200" b="1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класс: </a:t>
                </a:r>
                <a:r>
                  <a:rPr lang="ru-RU" sz="320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Научное мероприятие</a:t>
                </a: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3200" i="1" dirty="0" smtClean="0">
                  <a:solidFill>
                    <a:srgbClr val="000000"/>
                  </a:solidFill>
                  <a:latin typeface="Cambria Math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𝑞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3</m:t>
                            </m:r>
                          </m:sup>
                        </m:sSup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, </m:t>
                        </m:r>
                        <m:sSup>
                          <m:sSupPr>
                            <m:ctrlPr>
                              <a:rPr lang="en-US" sz="320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𝑞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6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 ‒ </a:t>
                </a:r>
                <a:r>
                  <a:rPr lang="ru-RU" sz="3200" b="1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класс: </a:t>
                </a:r>
                <a:r>
                  <a:rPr lang="ru-RU" sz="320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Организация</a:t>
                </a: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ru-RU" sz="3200" dirty="0" smtClean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ru-RU" sz="2400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mc:Choice>
        <mc:Fallback>
          <p:sp>
            <p:nvSpPr>
              <p:cNvPr id="11267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438" y="1801019"/>
                <a:ext cx="9113837" cy="4660900"/>
              </a:xfrm>
              <a:prstGeom prst="rect">
                <a:avLst/>
              </a:prstGeom>
              <a:blipFill rotWithShape="1">
                <a:blip r:embed="rId3"/>
                <a:stretch>
                  <a:fillRect l="-1605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60445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72389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Пример: сравнение объектов</a:t>
            </a:r>
            <a:r>
              <a:rPr lang="en-US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127613314"/>
              </p:ext>
            </p:extLst>
          </p:nvPr>
        </p:nvGraphicFramePr>
        <p:xfrm>
          <a:off x="274637" y="1539258"/>
          <a:ext cx="9677400" cy="5684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666037" y="1661319"/>
                <a:ext cx="856260" cy="707886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40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/>
                            </a:rPr>
                            <m:t>𝑞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ru-RU" sz="4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6037" y="1661319"/>
                <a:ext cx="856260" cy="70788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666037" y="4480719"/>
                <a:ext cx="856260" cy="707886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40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/>
                            </a:rPr>
                            <m:t>𝑞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ru-RU" sz="4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6037" y="4480719"/>
                <a:ext cx="856260" cy="70788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666037" y="6004719"/>
                <a:ext cx="1061701" cy="707886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40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/>
                            </a:rPr>
                            <m:t>𝑞</m:t>
                          </m:r>
                        </m:e>
                        <m:sup>
                          <m:r>
                            <a:rPr lang="ru-RU" sz="4000" b="0" i="1" smtClean="0">
                              <a:latin typeface="Cambria Math"/>
                            </a:rPr>
                            <m:t>11</m:t>
                          </m:r>
                        </m:sup>
                      </m:sSup>
                    </m:oMath>
                  </m:oMathPara>
                </a14:m>
                <a:endParaRPr lang="ru-RU" sz="4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6037" y="6004719"/>
                <a:ext cx="1061701" cy="707886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Прямая соединительная линия 2"/>
          <p:cNvCxnSpPr/>
          <p:nvPr/>
        </p:nvCxnSpPr>
        <p:spPr>
          <a:xfrm>
            <a:off x="7666037" y="1661319"/>
            <a:ext cx="0" cy="505128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7535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73913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Онтологическая модель предметной области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8" y="2149135"/>
            <a:ext cx="5851677" cy="32915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18237" y="3781305"/>
            <a:ext cx="3315972" cy="9233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Класс: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Набор атрибутов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Связи с другими классами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874708" y="5791356"/>
            <a:ext cx="1924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Классы-потомки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262505" y="2347119"/>
            <a:ext cx="2327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Родительский класс</a:t>
            </a:r>
            <a:endParaRPr lang="ru-RU" dirty="0"/>
          </a:p>
        </p:txBody>
      </p:sp>
      <p:cxnSp>
        <p:nvCxnSpPr>
          <p:cNvPr id="16" name="Прямая со стрелкой 15"/>
          <p:cNvCxnSpPr>
            <a:stCxn id="14" idx="1"/>
          </p:cNvCxnSpPr>
          <p:nvPr/>
        </p:nvCxnSpPr>
        <p:spPr>
          <a:xfrm flipH="1">
            <a:off x="3254267" y="2531785"/>
            <a:ext cx="2008238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8" idx="0"/>
          </p:cNvCxnSpPr>
          <p:nvPr/>
        </p:nvCxnSpPr>
        <p:spPr>
          <a:xfrm flipH="1" flipV="1">
            <a:off x="1722437" y="4861719"/>
            <a:ext cx="1114426" cy="92963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8" idx="0"/>
          </p:cNvCxnSpPr>
          <p:nvPr/>
        </p:nvCxnSpPr>
        <p:spPr>
          <a:xfrm flipV="1">
            <a:off x="2836863" y="4023519"/>
            <a:ext cx="714374" cy="176783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8" idx="0"/>
          </p:cNvCxnSpPr>
          <p:nvPr/>
        </p:nvCxnSpPr>
        <p:spPr>
          <a:xfrm flipV="1">
            <a:off x="2836863" y="5170328"/>
            <a:ext cx="962154" cy="6210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endCxn id="7" idx="1"/>
          </p:cNvCxnSpPr>
          <p:nvPr/>
        </p:nvCxnSpPr>
        <p:spPr>
          <a:xfrm>
            <a:off x="3194050" y="3566319"/>
            <a:ext cx="3024187" cy="67665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579438" y="1814513"/>
            <a:ext cx="9113837" cy="466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9774" tIns="51882" rIns="99774" bIns="51882"/>
          <a:lstStyle/>
          <a:p>
            <a:pPr marL="3600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endParaRPr lang="ru-RU" sz="35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3600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endParaRPr lang="ru-RU" sz="35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600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3500" u="sng" dirty="0" smtClean="0">
                <a:solidFill>
                  <a:srgbClr val="000000"/>
                </a:solidFill>
                <a:latin typeface="Times New Roman" pitchFamily="18" charset="0"/>
              </a:rPr>
              <a:t>Предметная область ограничена и явно описана на некотором формальном языке</a:t>
            </a:r>
            <a:endParaRPr lang="ru-RU" sz="3500" u="sng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9349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4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72389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Пример: сравнение объектов</a:t>
            </a:r>
            <a:r>
              <a:rPr lang="en-US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854922406"/>
              </p:ext>
            </p:extLst>
          </p:nvPr>
        </p:nvGraphicFramePr>
        <p:xfrm>
          <a:off x="274637" y="1539258"/>
          <a:ext cx="9677400" cy="5684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818437" y="1661319"/>
                <a:ext cx="856260" cy="707886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40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/>
                            </a:rPr>
                            <m:t>𝑞</m:t>
                          </m:r>
                        </m:e>
                        <m:sup>
                          <m:r>
                            <a:rPr lang="ru-RU" sz="4000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ru-RU" sz="4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437" y="1661319"/>
                <a:ext cx="856260" cy="70788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818437" y="4404519"/>
                <a:ext cx="856260" cy="714876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40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/>
                            </a:rPr>
                            <m:t>𝑞</m:t>
                          </m:r>
                        </m:e>
                        <m:sup>
                          <m:r>
                            <a:rPr lang="ru-RU" sz="4000" b="0" i="1" smtClean="0">
                              <a:latin typeface="Cambria Math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ru-RU" sz="4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437" y="4404519"/>
                <a:ext cx="856260" cy="71487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Прямая соединительная линия 5"/>
          <p:cNvCxnSpPr/>
          <p:nvPr/>
        </p:nvCxnSpPr>
        <p:spPr>
          <a:xfrm>
            <a:off x="7818437" y="1661319"/>
            <a:ext cx="0" cy="505128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7321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67055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Таксономическая близость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67" name="Rectangle 3"/>
              <p:cNvSpPr>
                <a:spLocks noChangeArrowheads="1"/>
              </p:cNvSpPr>
              <p:nvPr/>
            </p:nvSpPr>
            <p:spPr bwMode="auto">
              <a:xfrm>
                <a:off x="579438" y="1801019"/>
                <a:ext cx="9113837" cy="46609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9774" tIns="51882" rIns="99774" bIns="51882"/>
              <a:lstStyle/>
              <a:p>
                <a:pPr algn="ctr"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ru-RU" sz="32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𝑆𝐼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𝐶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𝑆𝐼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|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𝒞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∩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𝒞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|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|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𝒞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∪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𝒞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en-US" sz="3200" dirty="0" smtClean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algn="ctr"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3200" dirty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algn="ctr"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32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𝒞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1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𝐻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, </m:t>
                              </m:r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∨</m:t>
                          </m:r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𝐶</m:t>
                          </m:r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=</m:t>
                          </m:r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𝐶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;</m:t>
                      </m:r>
                    </m:oMath>
                  </m:oMathPara>
                </a14:m>
                <a:endParaRPr lang="en-US" sz="3200" b="0" dirty="0" smtClean="0">
                  <a:solidFill>
                    <a:srgbClr val="000000"/>
                  </a:solidFill>
                  <a:latin typeface="Times New Roman" pitchFamily="18" charset="0"/>
                  <a:ea typeface="Cambria Math"/>
                </a:endParaRPr>
              </a:p>
              <a:p>
                <a:pPr algn="ctr"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3200" dirty="0" smtClean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algn="ctr"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32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𝒞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𝐶</m:t>
                          </m:r>
                        </m:e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𝐻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, </m:t>
                              </m:r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en-US" sz="32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32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∨</m:t>
                          </m:r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𝐶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=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𝐶</m:t>
                          </m:r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;</m:t>
                      </m:r>
                    </m:oMath>
                  </m:oMathPara>
                </a14:m>
                <a:endParaRPr lang="en-US" sz="3200" dirty="0" smtClean="0">
                  <a:solidFill>
                    <a:srgbClr val="000000"/>
                  </a:solidFill>
                  <a:latin typeface="Times New Roman" pitchFamily="18" charset="0"/>
                  <a:ea typeface="Cambria Math"/>
                </a:endParaRPr>
              </a:p>
              <a:p>
                <a:pPr algn="ctr"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3200" dirty="0" smtClean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algn="ctr"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/>
                      </a:rPr>
                      <m:t>𝐻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 </m:t>
                        </m:r>
                      </m:e>
                    </m:d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⟺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𝐶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ru-RU" sz="320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 является предком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32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ru-RU" sz="3200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1267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438" y="1801019"/>
                <a:ext cx="9113837" cy="4660900"/>
              </a:xfrm>
              <a:prstGeom prst="rect">
                <a:avLst/>
              </a:prstGeom>
              <a:blipFill rotWithShape="1">
                <a:blip r:embed="rId3"/>
                <a:stretch>
                  <a:fillRect t="-915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388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69341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Пример: </a:t>
            </a:r>
            <a:b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таксономическая близость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67" name="Rectangle 3"/>
              <p:cNvSpPr>
                <a:spLocks noChangeArrowheads="1"/>
              </p:cNvSpPr>
              <p:nvPr/>
            </p:nvSpPr>
            <p:spPr bwMode="auto">
              <a:xfrm>
                <a:off x="579438" y="1801019"/>
                <a:ext cx="9113837" cy="46609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9774" tIns="51882" rIns="99774" bIns="51882"/>
              <a:lstStyle/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ru-RU" sz="3200" i="1" dirty="0" smtClean="0">
                  <a:solidFill>
                    <a:srgbClr val="000000"/>
                  </a:solidFill>
                  <a:latin typeface="Cambria Math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0000"/>
                        </a:solidFill>
                        <a:latin typeface="Cambria Math"/>
                      </a:rPr>
                      <m:t>𝐶</m:t>
                    </m:r>
                    <m:d>
                      <m:d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𝑞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0</m:t>
                            </m:r>
                          </m:sup>
                        </m:sSup>
                      </m:e>
                    </m:d>
                    <m:r>
                      <a:rPr lang="en-US" sz="3200" i="1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/>
                      </a:rPr>
                      <m:t>𝐶</m:t>
                    </m:r>
                    <m:d>
                      <m:d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𝑞</m:t>
                            </m:r>
                          </m:e>
                          <m:sup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3200" i="1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/>
                      </a:rPr>
                      <m:t>𝐶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𝑞</m:t>
                        </m:r>
                      </m:e>
                      <m:sup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ru-RU" sz="32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1</m:t>
                        </m:r>
                      </m:sup>
                    </m:sSup>
                    <m:r>
                      <a:rPr lang="en-US" sz="3200" i="1">
                        <a:solidFill>
                          <a:srgbClr val="00000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3200" i="1" dirty="0" smtClean="0">
                    <a:solidFill>
                      <a:srgbClr val="000000"/>
                    </a:solidFill>
                    <a:latin typeface="Cambria Math"/>
                  </a:rPr>
                  <a:t> </a:t>
                </a:r>
                <a:r>
                  <a:rPr lang="ru-RU" sz="3200" dirty="0" smtClean="0">
                    <a:solidFill>
                      <a:srgbClr val="000000"/>
                    </a:solidFill>
                    <a:latin typeface="Cambria Math"/>
                  </a:rPr>
                  <a:t> (Научное мероприятие)</a:t>
                </a: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ru-RU" sz="3200" b="0" i="1" dirty="0" smtClean="0">
                  <a:solidFill>
                    <a:srgbClr val="000000"/>
                  </a:solidFill>
                  <a:latin typeface="Cambria Math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/>
                      </a:rPr>
                      <m:t>𝐶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𝑞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/>
                      </a:rPr>
                      <m:t>𝐶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𝑞</m:t>
                            </m:r>
                          </m:e>
                          <m:sup>
                            <m:r>
                              <a:rPr lang="ru-RU" sz="32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6</m:t>
                            </m:r>
                          </m:sup>
                        </m:sSup>
                      </m:e>
                    </m:d>
                  </m:oMath>
                </a14:m>
                <a:r>
                  <a:rPr lang="ru-RU" sz="3200" b="0" i="1" dirty="0" smtClean="0">
                    <a:solidFill>
                      <a:srgbClr val="000000"/>
                    </a:solidFill>
                    <a:latin typeface="Cambria Math"/>
                  </a:rPr>
                  <a:t> </a:t>
                </a:r>
                <a:r>
                  <a:rPr lang="ru-RU" sz="3200" b="0" dirty="0" smtClean="0">
                    <a:solidFill>
                      <a:srgbClr val="000000"/>
                    </a:solidFill>
                    <a:latin typeface="Cambria Math"/>
                  </a:rPr>
                  <a:t>(Организация)</a:t>
                </a:r>
                <a:endParaRPr lang="ru-RU" sz="3200" b="0" i="1" dirty="0" smtClean="0">
                  <a:solidFill>
                    <a:srgbClr val="000000"/>
                  </a:solidFill>
                  <a:latin typeface="Cambria Math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ru-RU" sz="3200" i="1" dirty="0" smtClean="0">
                  <a:solidFill>
                    <a:srgbClr val="000000"/>
                  </a:solidFill>
                  <a:latin typeface="Cambria Math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 xmlns:m="http://schemas.openxmlformats.org/officeDocument/2006/math">
                    <m:r>
                      <a:rPr lang="ru-RU" sz="320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⟹</m:t>
                    </m:r>
                    <m:d>
                      <m:dPr>
                        <m:begChr m:val="{"/>
                        <m:endChr m:val=""/>
                        <m:ctrlPr>
                          <a:rPr lang="ru-RU" sz="32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ru-RU" sz="320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eqArrPr>
                          <m:e>
                            <m:sSup>
                              <m:sSupPr>
                                <m:ctrlPr>
                                  <a:rPr lang="ru-RU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𝒞</m:t>
                                </m:r>
                              </m:e>
                              <m:sup>
                                <m:r>
                                  <a:rPr lang="ru-RU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sup>
                            </m:sSup>
                            <m:r>
                              <a:rPr lang="ru-RU" sz="32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ru-RU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ru-RU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𝒞</m:t>
                                </m:r>
                              </m:e>
                              <m:sup>
                                <m:r>
                                  <a:rPr lang="ru-RU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4</m:t>
                                </m:r>
                              </m:sup>
                            </m:sSup>
                            <m:r>
                              <a:rPr lang="ru-RU" sz="32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ru-RU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ru-RU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𝒞</m:t>
                                </m:r>
                              </m:e>
                              <m:sup>
                                <m:r>
                                  <a:rPr lang="ru-RU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ru-RU" sz="32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sup>
                            </m:sSup>
                          </m:e>
                          <m:e>
                            <m:sSup>
                              <m:sSupPr>
                                <m:ctrlPr>
                                  <a:rPr lang="en-US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𝒞</m:t>
                                </m:r>
                              </m:e>
                              <m:sup>
                                <m:r>
                                  <a:rPr lang="ru-RU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ru-RU" sz="32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ru-RU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ru-RU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𝒞</m:t>
                                </m:r>
                              </m:e>
                              <m:sup>
                                <m:r>
                                  <a:rPr lang="ru-RU" sz="32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6</m:t>
                                </m:r>
                              </m:sup>
                            </m:sSup>
                          </m:e>
                        </m:eqArr>
                      </m:e>
                    </m:d>
                  </m:oMath>
                </a14:m>
                <a:r>
                  <a:rPr lang="ru-RU" sz="3200" i="1" dirty="0" smtClean="0">
                    <a:solidFill>
                      <a:srgbClr val="000000"/>
                    </a:solidFill>
                    <a:latin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ru-RU" sz="320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⟹</m:t>
                    </m:r>
                    <m:d>
                      <m:dPr>
                        <m:begChr m:val="{"/>
                        <m:endChr m:val=""/>
                        <m:ctrlPr>
                          <a:rPr lang="ru-RU" sz="320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ru-RU" sz="320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ru-RU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𝑆𝐼</m:t>
                                </m:r>
                              </m:e>
                              <m:sub>
                                <m:r>
                                  <a:rPr lang="en-US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𝐶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a:rPr lang="ru-RU" sz="3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a:rPr lang="ru-RU" sz="3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4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ru-RU" sz="32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=1</m:t>
                            </m:r>
                          </m:e>
                          <m:e>
                            <m:sSub>
                              <m:sSubPr>
                                <m:ctrlPr>
                                  <a:rPr lang="ru-RU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𝑆𝐼</m:t>
                                </m:r>
                              </m:e>
                              <m:sub>
                                <m:r>
                                  <a:rPr lang="en-US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𝐶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a:rPr lang="ru-RU" sz="3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a:rPr lang="ru-RU" sz="3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ru-RU" sz="32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ru-RU" sz="32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=1</m:t>
                            </m:r>
                          </m:e>
                          <m:e>
                            <m:sSub>
                              <m:sSubPr>
                                <m:ctrlPr>
                                  <a:rPr lang="ru-RU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𝑆𝐼</m:t>
                                </m:r>
                              </m:e>
                              <m:sub>
                                <m:r>
                                  <a:rPr lang="en-US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𝐶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a:rPr lang="ru-RU" sz="3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a:rPr lang="ru-RU" sz="32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6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ru-RU" sz="32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=1</m:t>
                            </m:r>
                            <m:r>
                              <m:rPr>
                                <m:nor/>
                              </m:rPr>
                              <a:rPr lang="ru-RU" sz="3200" dirty="0">
                                <a:solidFill>
                                  <a:srgbClr val="000000"/>
                                </a:solidFill>
                                <a:latin typeface="Times New Roman" pitchFamily="18" charset="0"/>
                              </a:rPr>
                              <m:t> </m:t>
                            </m:r>
                          </m:e>
                        </m:eqArr>
                      </m:e>
                    </m:d>
                  </m:oMath>
                </a14:m>
                <a:endParaRPr lang="ru-RU" sz="3200" dirty="0" smtClean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r>
                  <a:rPr lang="ru-RU" sz="320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endParaRPr lang="ru-RU" sz="3200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1267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438" y="1801019"/>
                <a:ext cx="9113837" cy="4660900"/>
              </a:xfrm>
              <a:prstGeom prst="rect">
                <a:avLst/>
              </a:prstGeom>
              <a:blipFill rotWithShape="1">
                <a:blip r:embed="rId3"/>
                <a:stretch>
                  <a:fillRect r="-1605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5365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67055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Близость по свойствам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67" name="Rectangle 3"/>
              <p:cNvSpPr>
                <a:spLocks noChangeArrowheads="1"/>
              </p:cNvSpPr>
              <p:nvPr/>
            </p:nvSpPr>
            <p:spPr bwMode="auto">
              <a:xfrm>
                <a:off x="579438" y="1801019"/>
                <a:ext cx="9113837" cy="46609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9774" tIns="51882" rIns="99774" bIns="51882"/>
              <a:lstStyle/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3200" i="1" dirty="0" smtClean="0">
                  <a:solidFill>
                    <a:srgbClr val="000000"/>
                  </a:solidFill>
                  <a:latin typeface="Cambria Math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ru-RU" sz="32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𝑆𝐼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𝑆𝐼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𝑆𝐼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𝐿𝐴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𝑆𝐼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𝐿𝑅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3200" dirty="0" smtClean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algn="ctr"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3200" dirty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𝑆𝐼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𝐿𝐴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/>
                      </a:rPr>
                      <m:t>−</m:t>
                    </m:r>
                  </m:oMath>
                </a14:m>
                <a:r>
                  <a:rPr lang="ru-RU" sz="320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 атрибутивная близость</a:t>
                </a:r>
              </a:p>
              <a:p>
                <a:pPr algn="ctr"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ru-RU" sz="3200" dirty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𝑆𝐼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𝐿𝑅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/>
                      </a:rPr>
                      <m:t>−</m:t>
                    </m:r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 </a:t>
                </a:r>
                <a:r>
                  <a:rPr lang="ru-RU" sz="320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реляционная близость</a:t>
                </a:r>
                <a:endParaRPr lang="en-US" sz="3200" dirty="0" smtClean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3200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1267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438" y="1801019"/>
                <a:ext cx="9113837" cy="46609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31297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67055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Реляционная близость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67" name="Rectangle 3"/>
              <p:cNvSpPr>
                <a:spLocks noChangeArrowheads="1"/>
              </p:cNvSpPr>
              <p:nvPr/>
            </p:nvSpPr>
            <p:spPr bwMode="auto">
              <a:xfrm>
                <a:off x="427038" y="1801019"/>
                <a:ext cx="9266238" cy="46609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9774" tIns="51882" rIns="99774" bIns="51882"/>
              <a:lstStyle/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3200" i="1" dirty="0" smtClean="0">
                  <a:solidFill>
                    <a:srgbClr val="000000"/>
                  </a:solidFill>
                  <a:latin typeface="Cambria Math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𝑆𝐼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𝐿𝑅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|</m:t>
                                  </m:r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𝐸𝑄𝑈</m:t>
                                      </m:r>
                                    </m:sub>
                                  </m:sSub>
                                  <m: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|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|</m:t>
                                  </m:r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|</m:t>
                                  </m:r>
                                </m:den>
                              </m:f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, 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&gt;0,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0, 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1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&gt;0 </m:t>
                              </m:r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∧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=0,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1, 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1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=0 </m:t>
                              </m:r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∧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=0;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400" dirty="0" smtClean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algn="ctr"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2400" dirty="0" smtClean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2400" i="1" dirty="0" smtClean="0">
                  <a:solidFill>
                    <a:srgbClr val="000000"/>
                  </a:solidFill>
                  <a:latin typeface="Cambria Math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𝐸𝑄𝑈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e>
                          <m:eqArr>
                            <m:eqArrPr>
                              <m:ctrlP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∧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∧</m:t>
                              </m:r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=</m:t>
                              </m:r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 ∧∃</m:t>
                              </m:r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:</m:t>
                              </m:r>
                            </m:e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p>
                                      </m:sSup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𝑞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  <m:t>1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24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𝑞</m:t>
                                          </m:r>
                                        </m:e>
                                      </m:d>
                                      <m:r>
                                        <a:rPr lang="en-US" sz="2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∧</m:t>
                                      </m:r>
                                      <m:sSup>
                                        <m:sSup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en-US" sz="24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𝑞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24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4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𝑞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∨</m:t>
                                  </m:r>
                                  <m:d>
                                    <m:dPr>
                                      <m:ctrlPr>
                                        <a:rPr lang="en-US" sz="2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1</m:t>
                                          </m:r>
                                        </m:sup>
                                      </m:sSup>
                                      <m:d>
                                        <m:dPr>
                                          <m:ctrlPr>
                                            <a:rPr lang="en-US"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𝑞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,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𝑞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  <m:t>1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∧</m:t>
                                      </m:r>
                                      <m:sSup>
                                        <m:sSupPr>
                                          <m:ctrlPr>
                                            <a:rPr lang="en-US" sz="24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en-US"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d>
                                        <m:dPr>
                                          <m:ctrlPr>
                                            <a:rPr lang="en-US"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𝑞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  <a:ea typeface="Cambria Math"/>
                                            </a:rPr>
                                            <m:t>,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2400" b="0" i="1" smtClean="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  <m:t>𝑞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400" b="0" i="1" smtClean="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/>
                                                  <a:ea typeface="Cambria Math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ru-RU" sz="2400" dirty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3200" dirty="0" smtClean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3200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1267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7038" y="1801019"/>
                <a:ext cx="9266238" cy="46609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4255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67055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Пример: </a:t>
            </a:r>
            <a:b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реляционная близость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67" name="Rectangle 3"/>
              <p:cNvSpPr>
                <a:spLocks noChangeArrowheads="1"/>
              </p:cNvSpPr>
              <p:nvPr/>
            </p:nvSpPr>
            <p:spPr bwMode="auto">
              <a:xfrm>
                <a:off x="427038" y="1801019"/>
                <a:ext cx="9266238" cy="46609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9774" tIns="51882" rIns="99774" bIns="51882"/>
              <a:lstStyle/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2800" dirty="0" smtClean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0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|=3;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=6;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11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=0;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6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=1;</m:t>
                      </m:r>
                    </m:oMath>
                  </m:oMathPara>
                </a14:m>
                <a:endParaRPr lang="en-US" sz="2800" i="1" dirty="0" smtClean="0">
                  <a:solidFill>
                    <a:srgbClr val="000000"/>
                  </a:solidFill>
                  <a:latin typeface="Cambria Math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2800" i="1" dirty="0" smtClean="0">
                  <a:solidFill>
                    <a:srgbClr val="000000"/>
                  </a:solidFill>
                  <a:latin typeface="Cambria Math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r>
                  <a:rPr lang="en-US" sz="2800" b="0" dirty="0" smtClean="0">
                    <a:solidFill>
                      <a:srgbClr val="000000"/>
                    </a:solidFill>
                  </a:rPr>
                  <a:t>|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8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𝐸𝑄𝑈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𝑞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0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,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𝑞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/>
                      </a:rPr>
                      <m:t>|=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|</m:t>
                        </m:r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𝐸𝑄𝑈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𝑞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0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,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𝑞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11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/>
                      </a:rPr>
                      <m:t>|=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0;|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𝑅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𝐸𝑄𝑈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𝑞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p>
                        </m:sSup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,</m:t>
                        </m:r>
                        <m:sSup>
                          <m:sSupPr>
                            <m:ctrlPr>
                              <a:rPr lang="en-US" sz="28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𝑞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6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|=1</m:t>
                    </m:r>
                  </m:oMath>
                </a14:m>
                <a:endParaRPr lang="ru-RU" sz="2800" dirty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2800" dirty="0" smtClean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⟹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ru-RU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𝑆𝐼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𝐿𝑅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sup>
                                  </m:sSup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4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|</m:t>
                                  </m:r>
                                  <m:sSub>
                                    <m:sSubPr>
                                      <m:ctrlPr>
                                        <a:rPr lang="ru-RU" sz="28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𝐸𝑄𝑈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</a:rPr>
                                            <m:t>𝑞</m:t>
                                          </m:r>
                                        </m:e>
                                        <m:sup>
                                          <m: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sup>
                                      </m:sSup>
                                      <m: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</a:rPr>
                                            <m:t>𝑞</m:t>
                                          </m:r>
                                        </m:e>
                                        <m:sup>
                                          <m: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</a:rPr>
                                            <m:t>4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|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|</m:t>
                                  </m:r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4</m:t>
                                      </m:r>
                                    </m:sup>
                                  </m:sSup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|</m:t>
                                  </m:r>
                                </m:den>
                              </m:f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=0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ru-RU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𝑆𝐼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𝐿𝑅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sup>
                                  </m:sSup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11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=0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ru-RU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𝑆𝐼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𝐿𝑅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6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|</m:t>
                                  </m:r>
                                  <m:sSub>
                                    <m:sSubPr>
                                      <m:ctrlPr>
                                        <a:rPr lang="ru-RU" sz="28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𝐸𝑄𝑈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</a:rPr>
                                            <m:t>𝑞</m:t>
                                          </m:r>
                                        </m:e>
                                        <m:sup>
                                          <m:r>
                                            <a:rPr lang="en-US" sz="28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  <m: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</a:rPr>
                                            <m:t>𝑞</m:t>
                                          </m:r>
                                        </m:e>
                                        <m:sup>
                                          <m:r>
                                            <a:rPr lang="en-US" sz="2800" b="0" i="1" smtClean="0">
                                              <a:solidFill>
                                                <a:srgbClr val="000000"/>
                                              </a:solidFill>
                                              <a:latin typeface="Cambria Math"/>
                                            </a:rPr>
                                            <m:t>6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|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|</m:t>
                                  </m:r>
                                  <m:sSup>
                                    <m:sSupPr>
                                      <m:ctrlP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6</m:t>
                                      </m:r>
                                    </m:sup>
                                  </m:sSup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|</m:t>
                                  </m:r>
                                </m:den>
                              </m:f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 smtClean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2800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1267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7038" y="1801019"/>
                <a:ext cx="9266238" cy="4660900"/>
              </a:xfrm>
              <a:prstGeom prst="rect">
                <a:avLst/>
              </a:prstGeom>
              <a:blipFill rotWithShape="1">
                <a:blip r:embed="rId3"/>
                <a:stretch>
                  <a:fillRect l="-1250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64651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67055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Пример: </a:t>
            </a:r>
            <a:b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реляционная близость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Таблица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1125970"/>
                  </p:ext>
                </p:extLst>
              </p:nvPr>
            </p:nvGraphicFramePr>
            <p:xfrm>
              <a:off x="427037" y="1966119"/>
              <a:ext cx="9296400" cy="532809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62400"/>
                    <a:gridCol w="5334000"/>
                  </a:tblGrid>
                  <a:tr h="518160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i="1" dirty="0" smtClean="0">
                            <a:solidFill>
                              <a:srgbClr val="000000"/>
                            </a:solidFill>
                            <a:latin typeface="Cambria Math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80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|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|=3;</m:t>
                                </m:r>
                              </m:oMath>
                            </m:oMathPara>
                          </a14:m>
                          <a:endParaRPr lang="en-US" sz="2800" b="0" i="1" dirty="0" smtClean="0">
                            <a:solidFill>
                              <a:srgbClr val="000000"/>
                            </a:solidFill>
                            <a:latin typeface="Cambria Math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4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=6;</m:t>
                                </m:r>
                              </m:oMath>
                            </m:oMathPara>
                          </a14:m>
                          <a:endParaRPr lang="en-US" sz="2800" b="0" i="1" dirty="0" smtClean="0">
                            <a:solidFill>
                              <a:srgbClr val="000000"/>
                            </a:solidFill>
                            <a:latin typeface="Cambria Math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11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=0;</m:t>
                                </m:r>
                              </m:oMath>
                            </m:oMathPara>
                          </a14:m>
                          <a:endParaRPr lang="en-US" sz="2800" b="0" i="1" dirty="0" smtClean="0">
                            <a:solidFill>
                              <a:srgbClr val="000000"/>
                            </a:solidFill>
                            <a:latin typeface="Cambria Math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b="0" i="1" dirty="0" smtClean="0">
                            <a:solidFill>
                              <a:srgbClr val="000000"/>
                            </a:solidFill>
                            <a:latin typeface="Cambria Math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1;</m:t>
                                </m:r>
                              </m:oMath>
                            </m:oMathPara>
                          </a14:m>
                          <a:endParaRPr lang="en-US" sz="2800" b="0" i="1" dirty="0" smtClean="0">
                            <a:solidFill>
                              <a:srgbClr val="000000"/>
                            </a:solidFill>
                            <a:latin typeface="Cambria Math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6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=1;</m:t>
                                </m:r>
                              </m:oMath>
                            </m:oMathPara>
                          </a14:m>
                          <a:endParaRPr lang="en-US" sz="2800" b="0" i="1" dirty="0" smtClean="0">
                            <a:solidFill>
                              <a:srgbClr val="000000"/>
                            </a:solidFill>
                            <a:latin typeface="Cambria Math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i="1" dirty="0" smtClean="0">
                            <a:solidFill>
                              <a:srgbClr val="000000"/>
                            </a:solidFill>
                            <a:latin typeface="Cambria Math"/>
                          </a:endParaRPr>
                        </a:p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800" b="0" dirty="0" smtClean="0">
                              <a:solidFill>
                                <a:srgbClr val="000000"/>
                              </a:solidFill>
                            </a:rPr>
                            <a:t>|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28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𝐸𝑄𝑈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sup>
                                  </m:sSup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4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|=</m:t>
                              </m:r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0</m:t>
                              </m:r>
                            </m:oMath>
                          </a14:m>
                          <a:endParaRPr lang="en-US" sz="2800" b="0" i="1" dirty="0" smtClean="0">
                            <a:solidFill>
                              <a:srgbClr val="000000"/>
                            </a:solidFill>
                            <a:latin typeface="Cambria Math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|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𝐸𝑄𝑈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  <m: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11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|=0</m:t>
                                </m:r>
                              </m:oMath>
                            </m:oMathPara>
                          </a14:m>
                          <a:endParaRPr lang="en-US" sz="2800" b="0" i="1" dirty="0" smtClean="0">
                            <a:solidFill>
                              <a:srgbClr val="000000"/>
                            </a:solidFill>
                            <a:latin typeface="Cambria Math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|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𝐸𝑄𝑈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  <m: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6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|=1</m:t>
                                </m:r>
                              </m:oMath>
                            </m:oMathPara>
                          </a14:m>
                          <a:endParaRPr lang="ru-RU" sz="2800" dirty="0">
                            <a:solidFill>
                              <a:srgbClr val="000000"/>
                            </a:solidFill>
                            <a:latin typeface="Times New Roman" pitchFamily="18" charset="0"/>
                          </a:endParaRPr>
                        </a:p>
                        <a:p>
                          <a:endParaRPr lang="ru-RU" sz="2800" dirty="0"/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800" i="1" dirty="0" smtClean="0">
                            <a:solidFill>
                              <a:srgbClr val="000000"/>
                            </a:solidFill>
                            <a:latin typeface="Cambria Math"/>
                          </a:endParaRPr>
                        </a:p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280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𝑆𝐼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𝐿𝑅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4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|</m:t>
                                    </m:r>
                                    <m:sSub>
                                      <m:sSubPr>
                                        <m:ctrlPr>
                                          <a:rPr lang="ru-RU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𝐸𝑄𝑈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/>
                                              </a:rPr>
                                              <m:t>𝑞</m:t>
                                            </m:r>
                                          </m:e>
                                          <m:sup>
                                            <m:r>
                                              <a:rPr lang="en-US" sz="2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/>
                                              </a:rPr>
                                              <m:t>0</m:t>
                                            </m:r>
                                          </m:sup>
                                        </m:sSup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/>
                                              </a:rPr>
                                              <m:t>𝑞</m:t>
                                            </m:r>
                                          </m:e>
                                          <m:sup>
                                            <m:r>
                                              <a:rPr lang="en-US" sz="2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/>
                                              </a:rPr>
                                              <m:t>4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|</m:t>
                                    </m:r>
                                  </m:num>
                                  <m:den>
                                    <m: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|</m:t>
                                    </m:r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4</m:t>
                                        </m:r>
                                      </m:sup>
                                    </m:sSup>
                                    <m: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|</m:t>
                                    </m:r>
                                  </m:den>
                                </m:f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sz="2800" dirty="0" smtClean="0"/>
                        </a:p>
                        <a:p>
                          <a:endParaRPr lang="en-US" sz="2800" dirty="0" smtClean="0"/>
                        </a:p>
                        <a:p>
                          <a:endParaRPr lang="en-US" sz="2800" dirty="0" smtClean="0"/>
                        </a:p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280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𝑆𝐼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𝐿𝑅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11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sz="2800" dirty="0" smtClean="0"/>
                        </a:p>
                        <a:p>
                          <a:endParaRPr lang="en-US" sz="2800" dirty="0" smtClean="0"/>
                        </a:p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280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𝑆𝐼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𝐿𝑅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6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|</m:t>
                                    </m:r>
                                    <m:sSub>
                                      <m:sSubPr>
                                        <m:ctrlPr>
                                          <a:rPr lang="ru-RU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𝐸𝑄𝑈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2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/>
                                              </a:rPr>
                                              <m:t>𝑞</m:t>
                                            </m:r>
                                          </m:e>
                                          <m:sup>
                                            <m:r>
                                              <a:rPr lang="en-US" sz="2800" b="0" i="1" smtClean="0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/>
                                              </a:rPr>
                                              <m:t>3</m:t>
                                            </m:r>
                                          </m:sup>
                                        </m:sSup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/>
                                              </a:rPr>
                                              <m:t>𝑞</m:t>
                                            </m:r>
                                          </m:e>
                                          <m:sup>
                                            <m:r>
                                              <a:rPr lang="en-US" sz="2800" b="0" i="1" smtClean="0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/>
                                              </a:rPr>
                                              <m:t>6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|</m:t>
                                    </m:r>
                                  </m:num>
                                  <m:den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|</m:t>
                                    </m:r>
                                    <m:sSup>
                                      <m:sSup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𝑅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6</m:t>
                                        </m:r>
                                      </m:sup>
                                    </m:sSup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|</m:t>
                                    </m:r>
                                  </m:den>
                                </m:f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ru-RU" sz="2800" dirty="0"/>
                        </a:p>
                      </a:txBody>
                      <a:tcPr>
                        <a:noFill/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2" name="Таблица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1125970"/>
                  </p:ext>
                </p:extLst>
              </p:nvPr>
            </p:nvGraphicFramePr>
            <p:xfrm>
              <a:off x="427037" y="1966119"/>
              <a:ext cx="9296400" cy="532809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62400"/>
                    <a:gridCol w="5334000"/>
                  </a:tblGrid>
                  <a:tr h="5328095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t="-114" r="-134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74286" t="-114" r="-11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9281722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67055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Атрибутивная близость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67" name="Rectangle 3"/>
              <p:cNvSpPr>
                <a:spLocks noChangeArrowheads="1"/>
              </p:cNvSpPr>
              <p:nvPr/>
            </p:nvSpPr>
            <p:spPr bwMode="auto">
              <a:xfrm>
                <a:off x="427038" y="1801019"/>
                <a:ext cx="9266238" cy="46609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9774" tIns="51882" rIns="99774" bIns="51882"/>
              <a:lstStyle/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𝑆𝐼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𝐿𝐴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𝑓</m:t>
                      </m:r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⋅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𝑆𝐼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𝐿𝐴</m:t>
                              </m:r>
                            </m:sub>
                            <m:sup/>
                          </m:sSubSup>
                        </m:e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𝐾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+(1−</m:t>
                      </m:r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𝑓</m:t>
                      </m:r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)⋅</m:t>
                      </m:r>
                      <m:sSubSup>
                        <m:sSubSup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𝑆𝐼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𝐿𝐴</m:t>
                              </m:r>
                            </m:sub>
                            <m:sup/>
                          </m:sSubSup>
                        </m:e>
                        <m:sub/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sup>
                      </m:sSubSup>
                    </m:oMath>
                  </m:oMathPara>
                </a14:m>
                <a:endParaRPr lang="en-US" sz="2400" dirty="0" smtClean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algn="ctr"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2400" dirty="0" smtClean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2400" i="1" dirty="0" smtClean="0">
                  <a:solidFill>
                    <a:srgbClr val="000000"/>
                  </a:solidFill>
                  <a:latin typeface="Cambria Math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0&lt;</m:t>
                      </m:r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𝑓</m:t>
                      </m:r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&lt;1</m:t>
                      </m:r>
                    </m:oMath>
                  </m:oMathPara>
                </a14:m>
                <a:endParaRPr lang="en-US" sz="3200" dirty="0" smtClean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3200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1267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7038" y="1801019"/>
                <a:ext cx="9266238" cy="46609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97835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67055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Атрибутивная близость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67" name="Rectangle 3"/>
              <p:cNvSpPr>
                <a:spLocks noChangeArrowheads="1"/>
              </p:cNvSpPr>
              <p:nvPr/>
            </p:nvSpPr>
            <p:spPr bwMode="auto">
              <a:xfrm>
                <a:off x="427038" y="1801019"/>
                <a:ext cx="9266238" cy="46609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9774" tIns="51882" rIns="99774" bIns="51882"/>
              <a:lstStyle/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𝑆𝐼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𝐿𝐴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</a:rPr>
                        <m:t>𝑓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⋅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𝑆𝐼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𝐿𝐴</m:t>
                              </m:r>
                            </m:sub>
                            <m:sup/>
                          </m:sSubSup>
                        </m:e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𝐾</m:t>
                          </m:r>
                        </m:sup>
                      </m:sSup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+(1−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𝑓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)⋅</m:t>
                      </m:r>
                      <m:sSubSup>
                        <m:sSub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𝑆𝐼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𝐿𝐴</m:t>
                              </m:r>
                            </m:sub>
                            <m:sup/>
                          </m:sSubSup>
                        </m:e>
                        <m:sub/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3200" i="1" dirty="0" smtClean="0">
                  <a:solidFill>
                    <a:srgbClr val="000000"/>
                  </a:solidFill>
                  <a:latin typeface="Cambria Math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𝑆𝐼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𝐿𝐴</m:t>
                              </m:r>
                            </m:sub>
                            <m:sup/>
                          </m:sSubSup>
                        </m:e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𝐾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𝑞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𝑞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)=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|</m:t>
                                  </m:r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𝐸𝑄𝑈</m:t>
                                      </m:r>
                                    </m:sub>
                                  </m:sSub>
                                  <m: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|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|</m:t>
                                  </m:r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𝐾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|</m:t>
                                  </m:r>
                                </m:den>
                              </m:f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, 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𝐾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&gt;0,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0, 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𝐾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&gt;0∧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𝐾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=0,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1,</m:t>
                              </m:r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|</m:t>
                                  </m:r>
                                  <m: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p>
                              </m:sSup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|=0∧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𝐾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=0;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400" dirty="0" smtClean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algn="ctr"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2400" dirty="0" smtClean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2400" i="1" dirty="0" smtClean="0">
                  <a:solidFill>
                    <a:srgbClr val="000000"/>
                  </a:solidFill>
                  <a:latin typeface="Cambria Math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𝐸𝑄𝑈</m:t>
                          </m:r>
                        </m:sub>
                      </m:sSub>
                      <m:r>
                        <a:rPr lang="ru-RU" sz="32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{(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1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,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)|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1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∈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𝐾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∈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𝐾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,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</m:oMath>
                  </m:oMathPara>
                </a14:m>
                <a:endParaRPr lang="en-US" sz="3200" b="0" i="1" dirty="0" smtClean="0">
                  <a:solidFill>
                    <a:srgbClr val="000000"/>
                  </a:solidFill>
                  <a:latin typeface="Cambria Math"/>
                  <a:ea typeface="Cambria Math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p>
                          </m:sSup>
                        </m:e>
                      </m:d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}</m:t>
                      </m:r>
                    </m:oMath>
                  </m:oMathPara>
                </a14:m>
                <a:endParaRPr lang="en-US" sz="3200" dirty="0" smtClean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3200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1267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7038" y="1801019"/>
                <a:ext cx="9266238" cy="46609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86907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67055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Атрибутивная близость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67" name="Rectangle 3"/>
              <p:cNvSpPr>
                <a:spLocks noChangeArrowheads="1"/>
              </p:cNvSpPr>
              <p:nvPr/>
            </p:nvSpPr>
            <p:spPr bwMode="auto">
              <a:xfrm>
                <a:off x="427038" y="1801019"/>
                <a:ext cx="9266238" cy="46609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9774" tIns="51882" rIns="99774" bIns="51882"/>
              <a:lstStyle/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32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𝑆𝐼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𝐿𝐴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</a:rPr>
                        <m:t>𝑓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⋅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𝑆𝐼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𝐿𝐴</m:t>
                              </m:r>
                            </m:sub>
                            <m:sup/>
                          </m:sSubSup>
                        </m:e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𝐾</m:t>
                          </m:r>
                        </m:sup>
                      </m:sSup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+(1−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𝑓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)⋅</m:t>
                      </m:r>
                      <m:sSubSup>
                        <m:sSub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𝑆𝐼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𝐿𝐴</m:t>
                              </m:r>
                            </m:sub>
                            <m:sup/>
                          </m:sSubSup>
                        </m:e>
                        <m:sub/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sup>
                      </m:sSubSup>
                    </m:oMath>
                  </m:oMathPara>
                </a14:m>
                <a:endParaRPr lang="en-US" sz="2400" dirty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3200" i="1" dirty="0" smtClean="0">
                  <a:solidFill>
                    <a:srgbClr val="000000"/>
                  </a:solidFill>
                  <a:latin typeface="Cambria Math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𝑆𝐼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𝐿𝐴</m:t>
                              </m:r>
                            </m:sub>
                            <m:sup/>
                          </m:sSubSup>
                        </m:e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𝑞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𝑞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)=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|</m:t>
                                  </m:r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𝐸𝑄𝑈</m:t>
                                      </m:r>
                                    </m:sub>
                                  </m:sSub>
                                  <m: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|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|</m:t>
                                  </m:r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|</m:t>
                                  </m:r>
                                </m:den>
                              </m:f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, 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&gt;0,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0, 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&gt;0∧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=0,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1,</m:t>
                              </m:r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|</m:t>
                                  </m:r>
                                  <m: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p>
                              </m:sSup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|=0∧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2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en-US" sz="32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=0;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400" dirty="0" smtClean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algn="ctr"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2400" dirty="0" smtClean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2400" i="1" dirty="0" smtClean="0">
                  <a:solidFill>
                    <a:srgbClr val="000000"/>
                  </a:solidFill>
                  <a:latin typeface="Cambria Math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𝐸𝑄𝑈</m:t>
                          </m:r>
                        </m:sub>
                      </m:sSub>
                      <m:r>
                        <a:rPr lang="ru-RU" sz="32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{(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1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,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)|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1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∈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∈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,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</m:oMath>
                  </m:oMathPara>
                </a14:m>
                <a:endParaRPr lang="en-US" sz="3200" b="0" i="1" dirty="0" smtClean="0">
                  <a:solidFill>
                    <a:srgbClr val="000000"/>
                  </a:solidFill>
                  <a:latin typeface="Cambria Math"/>
                  <a:ea typeface="Cambria Math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p>
                          </m:sSup>
                        </m:e>
                      </m:d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}</m:t>
                      </m:r>
                    </m:oMath>
                  </m:oMathPara>
                </a14:m>
                <a:endParaRPr lang="en-US" sz="3200" dirty="0" smtClean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3200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1267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7038" y="1801019"/>
                <a:ext cx="9266238" cy="46609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43831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64769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Схема идентификации объектов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91" y="1127919"/>
            <a:ext cx="8673146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897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67055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Пример: </a:t>
            </a:r>
            <a:b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атрибутивная близость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67" name="Rectangle 3"/>
              <p:cNvSpPr>
                <a:spLocks noChangeArrowheads="1"/>
              </p:cNvSpPr>
              <p:nvPr/>
            </p:nvSpPr>
            <p:spPr bwMode="auto">
              <a:xfrm>
                <a:off x="427038" y="1801019"/>
                <a:ext cx="9266238" cy="46609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9774" tIns="51882" rIns="99774" bIns="51882"/>
              <a:lstStyle/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𝐾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0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|=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11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=0;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𝐾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6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=1;</m:t>
                      </m:r>
                    </m:oMath>
                  </m:oMathPara>
                </a14:m>
                <a:endParaRPr lang="en-US" sz="2800" i="1" dirty="0" smtClean="0">
                  <a:solidFill>
                    <a:srgbClr val="000000"/>
                  </a:solidFill>
                  <a:latin typeface="Cambria Math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0</m:t>
                          </m:r>
                        </m:sup>
                      </m:sSup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/>
                        </a:rPr>
                        <m:t>|=</m:t>
                      </m:r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3;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0; 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11</m:t>
                              </m:r>
                            </m:sup>
                          </m:sSup>
                        </m:e>
                      </m:d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2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/>
                        </a:rPr>
                        <m:t>;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6</m:t>
                              </m:r>
                            </m:sup>
                          </m:sSup>
                        </m:e>
                      </m:d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0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/>
                        </a:rPr>
                        <m:t>;</m:t>
                      </m:r>
                    </m:oMath>
                  </m:oMathPara>
                </a14:m>
                <a:endParaRPr lang="en-US" sz="2800" i="1" dirty="0" smtClean="0">
                  <a:solidFill>
                    <a:srgbClr val="000000"/>
                  </a:solidFill>
                  <a:latin typeface="Cambria Math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2800" i="1" dirty="0" smtClean="0">
                  <a:solidFill>
                    <a:srgbClr val="000000"/>
                  </a:solidFill>
                  <a:latin typeface="Cambria Math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𝐸𝑄𝑈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|=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𝐸𝑄𝑈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11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|=</m:t>
                      </m:r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0; 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|</m:t>
                          </m:r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𝐾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𝐸𝑄𝑈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6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|=1</m:t>
                      </m:r>
                    </m:oMath>
                  </m:oMathPara>
                </a14:m>
                <a:endParaRPr lang="en-US" sz="2800" b="0" dirty="0" smtClean="0">
                  <a:solidFill>
                    <a:srgbClr val="000000"/>
                  </a:solidFill>
                  <a:latin typeface="Times New Roman" pitchFamily="18" charset="0"/>
                  <a:ea typeface="Cambria Math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𝐸𝑄𝑈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|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|</m:t>
                          </m:r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𝐸𝑄𝑈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11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|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|</m:t>
                          </m:r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𝐸𝑄𝑈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6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|</m:t>
                      </m:r>
                      <m:r>
                        <a:rPr lang="en-US" sz="28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ru-RU" sz="2800" dirty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2800" dirty="0" smtClean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2800" dirty="0" smtClean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⟹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sSubSup>
                                    <m:sSubSupPr>
                                      <m:ctrlP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𝑆𝐼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𝐿𝐴</m:t>
                                      </m:r>
                                    </m:sub>
                                    <m:sup/>
                                  </m:sSubSup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𝐾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4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sSubSup>
                                    <m:sSubSupPr>
                                      <m:ctrlP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𝑆𝐼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𝐿𝐴</m:t>
                                      </m:r>
                                    </m:sub>
                                    <m:sup/>
                                  </m:sSubSup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𝐾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11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sSubSup>
                                    <m:sSubSupPr>
                                      <m:ctrlP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𝑆𝐼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𝐿𝐴</m:t>
                                      </m:r>
                                    </m:sub>
                                    <m:sup/>
                                  </m:sSubSup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𝐾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6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|</m:t>
                                  </m:r>
                                  <m:sSub>
                                    <m:sSubPr>
                                      <m:ctrlPr>
                                        <a:rPr lang="ru-RU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𝐾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𝐸𝑄𝑈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|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|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𝐾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6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|</m:t>
                                  </m:r>
                                </m:den>
                              </m:f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1</m:t>
                              </m:r>
                            </m:e>
                          </m:eqArr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</m:e>
                      </m:d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sSubSup>
                                    <m:sSubSupPr>
                                      <m:ctrlP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𝑆𝐼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𝐿𝐴</m:t>
                                      </m:r>
                                    </m:sub>
                                    <m:sup/>
                                  </m:sSubSup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𝐴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4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sSubSup>
                                    <m:sSubSupPr>
                                      <m:ctrlP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𝑆𝐼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𝐿𝐴</m:t>
                                      </m:r>
                                    </m:sub>
                                    <m:sup/>
                                  </m:sSubSup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𝐴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11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|</m:t>
                                  </m:r>
                                  <m:sSub>
                                    <m:sSubPr>
                                      <m:ctrlPr>
                                        <a:rPr lang="ru-RU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𝐸𝑄𝑈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|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|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11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|</m:t>
                                  </m:r>
                                </m:den>
                              </m:f>
                              <m:r>
                                <a:rPr lang="en-US" sz="24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=0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sSubSup>
                                    <m:sSubSupPr>
                                      <m:ctrlP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𝑆𝐼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𝐿𝐴</m:t>
                                      </m:r>
                                    </m:sub>
                                    <m:sup/>
                                  </m:sSubSup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𝐴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6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=1</m:t>
                              </m:r>
                            </m:e>
                          </m:eqAr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2400" dirty="0" smtClean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2800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1267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7038" y="1801019"/>
                <a:ext cx="9266238" cy="4660900"/>
              </a:xfrm>
              <a:prstGeom prst="rect">
                <a:avLst/>
              </a:prstGeom>
              <a:blipFill rotWithShape="1">
                <a:blip r:embed="rId3"/>
                <a:stretch>
                  <a:fillRect l="-658" t="-261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82360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67055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Пример: </a:t>
            </a:r>
            <a:b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атрибутивная близость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5570795"/>
                  </p:ext>
                </p:extLst>
              </p:nvPr>
            </p:nvGraphicFramePr>
            <p:xfrm>
              <a:off x="427037" y="1966119"/>
              <a:ext cx="9296400" cy="54787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62400"/>
                    <a:gridCol w="5334000"/>
                  </a:tblGrid>
                  <a:tr h="5181600">
                    <a:tc>
                      <a:txBody>
                        <a:bodyPr/>
                        <a:lstStyle/>
                        <a:p>
                          <a:pPr defTabSz="498475">
                            <a:lnSpc>
                              <a:spcPct val="82000"/>
                            </a:lnSpc>
                            <a:spcBef>
                              <a:spcPts val="888"/>
                            </a:spcBef>
                            <a:buClr>
                              <a:srgbClr val="000000"/>
                            </a:buClr>
                            <a:buSzPct val="100000"/>
                            <a:tabLst>
                              <a:tab pos="582613" algn="l"/>
                              <a:tab pos="1079500" algn="l"/>
                              <a:tab pos="1576388" algn="l"/>
                              <a:tab pos="2074863" algn="l"/>
                              <a:tab pos="2573338" algn="l"/>
                              <a:tab pos="3071813" algn="l"/>
                              <a:tab pos="3568700" algn="l"/>
                              <a:tab pos="4067175" algn="l"/>
                              <a:tab pos="4565650" algn="l"/>
                              <a:tab pos="5062538" algn="l"/>
                              <a:tab pos="5561013" algn="l"/>
                              <a:tab pos="6059488" algn="l"/>
                              <a:tab pos="6557963" algn="l"/>
                              <a:tab pos="7054850" algn="l"/>
                              <a:tab pos="7553325" algn="l"/>
                              <a:tab pos="8051800" algn="l"/>
                              <a:tab pos="8550275" algn="l"/>
                              <a:tab pos="9047163" algn="l"/>
                              <a:tab pos="9545638" algn="l"/>
                              <a:tab pos="10044113" algn="l"/>
                              <a:tab pos="10542588" algn="l"/>
                            </a:tabLst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8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|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|=</m:t>
                              </m:r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0; </m:t>
                              </m:r>
                            </m:oMath>
                          </a14:m>
                          <a: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a:t>  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𝐾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4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0;</m:t>
                              </m:r>
                            </m:oMath>
                          </a14:m>
                          <a:endParaRPr lang="en-US" sz="2800" b="0" i="1" dirty="0" smtClean="0">
                            <a:solidFill>
                              <a:srgbClr val="000000"/>
                            </a:solidFill>
                            <a:latin typeface="Cambria Math"/>
                          </a:endParaRPr>
                        </a:p>
                        <a:p>
                          <a:pPr defTabSz="498475">
                            <a:lnSpc>
                              <a:spcPct val="82000"/>
                            </a:lnSpc>
                            <a:spcBef>
                              <a:spcPts val="888"/>
                            </a:spcBef>
                            <a:buClr>
                              <a:srgbClr val="000000"/>
                            </a:buClr>
                            <a:buSzPct val="100000"/>
                            <a:tabLst>
                              <a:tab pos="582613" algn="l"/>
                              <a:tab pos="1079500" algn="l"/>
                              <a:tab pos="1576388" algn="l"/>
                              <a:tab pos="2074863" algn="l"/>
                              <a:tab pos="2573338" algn="l"/>
                              <a:tab pos="3071813" algn="l"/>
                              <a:tab pos="3568700" algn="l"/>
                              <a:tab pos="4067175" algn="l"/>
                              <a:tab pos="4565650" algn="l"/>
                              <a:tab pos="5062538" algn="l"/>
                              <a:tab pos="5561013" algn="l"/>
                              <a:tab pos="6059488" algn="l"/>
                              <a:tab pos="6557963" algn="l"/>
                              <a:tab pos="7054850" algn="l"/>
                              <a:tab pos="7553325" algn="l"/>
                              <a:tab pos="8051800" algn="l"/>
                              <a:tab pos="8550275" algn="l"/>
                              <a:tab pos="9047163" algn="l"/>
                              <a:tab pos="9545638" algn="l"/>
                              <a:tab pos="10044113" algn="l"/>
                              <a:tab pos="10542588" algn="l"/>
                            </a:tabLst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𝐾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11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=0;</m:t>
                              </m:r>
                            </m:oMath>
                          </a14:m>
                          <a: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𝐾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3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1;</m:t>
                              </m:r>
                            </m:oMath>
                          </a14:m>
                          <a:endParaRPr lang="en-US" sz="2800" b="0" i="1" dirty="0" smtClean="0">
                            <a:solidFill>
                              <a:srgbClr val="000000"/>
                            </a:solidFill>
                            <a:latin typeface="Cambria Math"/>
                          </a:endParaRPr>
                        </a:p>
                        <a:p>
                          <a:pPr defTabSz="498475">
                            <a:lnSpc>
                              <a:spcPct val="82000"/>
                            </a:lnSpc>
                            <a:spcBef>
                              <a:spcPts val="888"/>
                            </a:spcBef>
                            <a:buClr>
                              <a:srgbClr val="000000"/>
                            </a:buClr>
                            <a:buSzPct val="100000"/>
                            <a:tabLst>
                              <a:tab pos="582613" algn="l"/>
                              <a:tab pos="1079500" algn="l"/>
                              <a:tab pos="1576388" algn="l"/>
                              <a:tab pos="2074863" algn="l"/>
                              <a:tab pos="2573338" algn="l"/>
                              <a:tab pos="3071813" algn="l"/>
                              <a:tab pos="3568700" algn="l"/>
                              <a:tab pos="4067175" algn="l"/>
                              <a:tab pos="4565650" algn="l"/>
                              <a:tab pos="5062538" algn="l"/>
                              <a:tab pos="5561013" algn="l"/>
                              <a:tab pos="6059488" algn="l"/>
                              <a:tab pos="6557963" algn="l"/>
                              <a:tab pos="7054850" algn="l"/>
                              <a:tab pos="7553325" algn="l"/>
                              <a:tab pos="8051800" algn="l"/>
                              <a:tab pos="8550275" algn="l"/>
                              <a:tab pos="9047163" algn="l"/>
                              <a:tab pos="9545638" algn="l"/>
                              <a:tab pos="10044113" algn="l"/>
                              <a:tab pos="10542588" algn="l"/>
                            </a:tabLst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𝐾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6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=1;</m:t>
                              </m:r>
                            </m:oMath>
                          </a14:m>
                          <a:r>
                            <a:rPr lang="en-US" sz="280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a:t>   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|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sup>
                              </m:sSup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|=</m:t>
                              </m:r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3;</m:t>
                              </m:r>
                            </m:oMath>
                          </a14:m>
                          <a:endParaRPr lang="en-US" sz="2800" b="0" i="1" dirty="0" smtClean="0">
                            <a:solidFill>
                              <a:srgbClr val="000000"/>
                            </a:solidFill>
                            <a:latin typeface="Cambria Math"/>
                          </a:endParaRPr>
                        </a:p>
                        <a:p>
                          <a:pPr defTabSz="498475">
                            <a:lnSpc>
                              <a:spcPct val="82000"/>
                            </a:lnSpc>
                            <a:spcBef>
                              <a:spcPts val="888"/>
                            </a:spcBef>
                            <a:buClr>
                              <a:srgbClr val="000000"/>
                            </a:buClr>
                            <a:buSzPct val="100000"/>
                            <a:tabLst>
                              <a:tab pos="582613" algn="l"/>
                              <a:tab pos="1079500" algn="l"/>
                              <a:tab pos="1576388" algn="l"/>
                              <a:tab pos="2074863" algn="l"/>
                              <a:tab pos="2573338" algn="l"/>
                              <a:tab pos="3071813" algn="l"/>
                              <a:tab pos="3568700" algn="l"/>
                              <a:tab pos="4067175" algn="l"/>
                              <a:tab pos="4565650" algn="l"/>
                              <a:tab pos="5062538" algn="l"/>
                              <a:tab pos="5561013" algn="l"/>
                              <a:tab pos="6059488" algn="l"/>
                              <a:tab pos="6557963" algn="l"/>
                              <a:tab pos="7054850" algn="l"/>
                              <a:tab pos="7553325" algn="l"/>
                              <a:tab pos="8051800" algn="l"/>
                              <a:tab pos="8550275" algn="l"/>
                              <a:tab pos="9047163" algn="l"/>
                              <a:tab pos="9545638" algn="l"/>
                              <a:tab pos="10044113" algn="l"/>
                              <a:tab pos="10542588" algn="l"/>
                            </a:tabLst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4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0; </m:t>
                              </m:r>
                            </m:oMath>
                          </a14:m>
                          <a:r>
                            <a:rPr lang="en-US" sz="2800" b="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a:t>   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11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;</m:t>
                              </m:r>
                            </m:oMath>
                          </a14:m>
                          <a:endParaRPr lang="en-US" sz="2800" i="1" dirty="0" smtClean="0">
                            <a:solidFill>
                              <a:srgbClr val="000000"/>
                            </a:solidFill>
                            <a:latin typeface="Cambria Math"/>
                          </a:endParaRPr>
                        </a:p>
                        <a:p>
                          <a:pPr defTabSz="498475">
                            <a:lnSpc>
                              <a:spcPct val="82000"/>
                            </a:lnSpc>
                            <a:spcBef>
                              <a:spcPts val="888"/>
                            </a:spcBef>
                            <a:buClr>
                              <a:srgbClr val="000000"/>
                            </a:buClr>
                            <a:buSzPct val="100000"/>
                            <a:tabLst>
                              <a:tab pos="582613" algn="l"/>
                              <a:tab pos="1079500" algn="l"/>
                              <a:tab pos="1576388" algn="l"/>
                              <a:tab pos="2074863" algn="l"/>
                              <a:tab pos="2573338" algn="l"/>
                              <a:tab pos="3071813" algn="l"/>
                              <a:tab pos="3568700" algn="l"/>
                              <a:tab pos="4067175" algn="l"/>
                              <a:tab pos="4565650" algn="l"/>
                              <a:tab pos="5062538" algn="l"/>
                              <a:tab pos="5561013" algn="l"/>
                              <a:tab pos="6059488" algn="l"/>
                              <a:tab pos="6557963" algn="l"/>
                              <a:tab pos="7054850" algn="l"/>
                              <a:tab pos="7553325" algn="l"/>
                              <a:tab pos="8051800" algn="l"/>
                              <a:tab pos="8550275" algn="l"/>
                              <a:tab pos="9047163" algn="l"/>
                              <a:tab pos="9545638" algn="l"/>
                              <a:tab pos="10044113" algn="l"/>
                              <a:tab pos="10542588" algn="l"/>
                            </a:tabLst>
                          </a:pPr>
                          <a14:m>
                            <m:oMath xmlns:m="http://schemas.openxmlformats.org/officeDocument/2006/math"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3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=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en-US" sz="2800" i="1">
                                          <a:solidFill>
                                            <a:srgbClr val="000000"/>
                                          </a:solidFill>
                                          <a:latin typeface="Cambria Math"/>
                                        </a:rPr>
                                        <m:t>6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0</m:t>
                              </m:r>
                              <m: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;</m:t>
                              </m:r>
                            </m:oMath>
                          </a14:m>
                          <a:r>
                            <a:rPr lang="en-US" sz="2800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a:t> </a:t>
                          </a:r>
                          <a:endParaRPr lang="en-US" sz="2800" i="1" dirty="0" smtClean="0">
                            <a:solidFill>
                              <a:srgbClr val="000000"/>
                            </a:solidFill>
                            <a:latin typeface="Cambria Math"/>
                          </a:endParaRPr>
                        </a:p>
                        <a:p>
                          <a:pPr defTabSz="498475">
                            <a:lnSpc>
                              <a:spcPct val="82000"/>
                            </a:lnSpc>
                            <a:spcBef>
                              <a:spcPts val="888"/>
                            </a:spcBef>
                            <a:buClr>
                              <a:srgbClr val="000000"/>
                            </a:buClr>
                            <a:buSzPct val="100000"/>
                            <a:tabLst>
                              <a:tab pos="582613" algn="l"/>
                              <a:tab pos="1079500" algn="l"/>
                              <a:tab pos="1576388" algn="l"/>
                              <a:tab pos="2074863" algn="l"/>
                              <a:tab pos="2573338" algn="l"/>
                              <a:tab pos="3071813" algn="l"/>
                              <a:tab pos="3568700" algn="l"/>
                              <a:tab pos="4067175" algn="l"/>
                              <a:tab pos="4565650" algn="l"/>
                              <a:tab pos="5062538" algn="l"/>
                              <a:tab pos="5561013" algn="l"/>
                              <a:tab pos="6059488" algn="l"/>
                              <a:tab pos="6557963" algn="l"/>
                              <a:tab pos="7054850" algn="l"/>
                              <a:tab pos="7553325" algn="l"/>
                              <a:tab pos="8051800" algn="l"/>
                              <a:tab pos="8550275" algn="l"/>
                              <a:tab pos="9047163" algn="l"/>
                              <a:tab pos="9545638" algn="l"/>
                              <a:tab pos="10044113" algn="l"/>
                              <a:tab pos="10542588" algn="l"/>
                            </a:tabLst>
                          </a:pPr>
                          <a:endParaRPr lang="en-US" sz="2800" i="1" dirty="0" smtClean="0">
                            <a:solidFill>
                              <a:srgbClr val="000000"/>
                            </a:solidFill>
                            <a:latin typeface="Cambria Math"/>
                          </a:endParaRPr>
                        </a:p>
                        <a:p>
                          <a:pPr defTabSz="498475">
                            <a:lnSpc>
                              <a:spcPct val="82000"/>
                            </a:lnSpc>
                            <a:spcBef>
                              <a:spcPts val="888"/>
                            </a:spcBef>
                            <a:buClr>
                              <a:srgbClr val="000000"/>
                            </a:buClr>
                            <a:buSzPct val="100000"/>
                            <a:tabLst>
                              <a:tab pos="582613" algn="l"/>
                              <a:tab pos="1079500" algn="l"/>
                              <a:tab pos="1576388" algn="l"/>
                              <a:tab pos="2074863" algn="l"/>
                              <a:tab pos="2573338" algn="l"/>
                              <a:tab pos="3071813" algn="l"/>
                              <a:tab pos="3568700" algn="l"/>
                              <a:tab pos="4067175" algn="l"/>
                              <a:tab pos="4565650" algn="l"/>
                              <a:tab pos="5062538" algn="l"/>
                              <a:tab pos="5561013" algn="l"/>
                              <a:tab pos="6059488" algn="l"/>
                              <a:tab pos="6557963" algn="l"/>
                              <a:tab pos="7054850" algn="l"/>
                              <a:tab pos="7553325" algn="l"/>
                              <a:tab pos="8051800" algn="l"/>
                              <a:tab pos="8550275" algn="l"/>
                              <a:tab pos="9047163" algn="l"/>
                              <a:tab pos="9545638" algn="l"/>
                              <a:tab pos="10044113" algn="l"/>
                              <a:tab pos="10542588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|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𝐸𝑄𝑈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  <m: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4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|=</m:t>
                                </m:r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800" b="0" i="1" dirty="0" smtClean="0">
                            <a:solidFill>
                              <a:srgbClr val="000000"/>
                            </a:solidFill>
                            <a:latin typeface="Cambria Math"/>
                          </a:endParaRPr>
                        </a:p>
                        <a:p>
                          <a:pPr defTabSz="498475">
                            <a:lnSpc>
                              <a:spcPct val="82000"/>
                            </a:lnSpc>
                            <a:spcBef>
                              <a:spcPts val="888"/>
                            </a:spcBef>
                            <a:buClr>
                              <a:srgbClr val="000000"/>
                            </a:buClr>
                            <a:buSzPct val="100000"/>
                            <a:tabLst>
                              <a:tab pos="582613" algn="l"/>
                              <a:tab pos="1079500" algn="l"/>
                              <a:tab pos="1576388" algn="l"/>
                              <a:tab pos="2074863" algn="l"/>
                              <a:tab pos="2573338" algn="l"/>
                              <a:tab pos="3071813" algn="l"/>
                              <a:tab pos="3568700" algn="l"/>
                              <a:tab pos="4067175" algn="l"/>
                              <a:tab pos="4565650" algn="l"/>
                              <a:tab pos="5062538" algn="l"/>
                              <a:tab pos="5561013" algn="l"/>
                              <a:tab pos="6059488" algn="l"/>
                              <a:tab pos="6557963" algn="l"/>
                              <a:tab pos="7054850" algn="l"/>
                              <a:tab pos="7553325" algn="l"/>
                              <a:tab pos="8051800" algn="l"/>
                              <a:tab pos="8550275" algn="l"/>
                              <a:tab pos="9047163" algn="l"/>
                              <a:tab pos="9545638" algn="l"/>
                              <a:tab pos="10044113" algn="l"/>
                              <a:tab pos="10542588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|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𝐸𝑄𝑈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  <m: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11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|=</m:t>
                                </m:r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0; </m:t>
                                </m:r>
                              </m:oMath>
                            </m:oMathPara>
                          </a14:m>
                          <a:endParaRPr lang="en-US" sz="2800" b="0" i="1" dirty="0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endParaRPr>
                        </a:p>
                        <a:p>
                          <a:pPr defTabSz="498475">
                            <a:lnSpc>
                              <a:spcPct val="82000"/>
                            </a:lnSpc>
                            <a:spcBef>
                              <a:spcPts val="888"/>
                            </a:spcBef>
                            <a:buClr>
                              <a:srgbClr val="000000"/>
                            </a:buClr>
                            <a:buSzPct val="100000"/>
                            <a:tabLst>
                              <a:tab pos="582613" algn="l"/>
                              <a:tab pos="1079500" algn="l"/>
                              <a:tab pos="1576388" algn="l"/>
                              <a:tab pos="2074863" algn="l"/>
                              <a:tab pos="2573338" algn="l"/>
                              <a:tab pos="3071813" algn="l"/>
                              <a:tab pos="3568700" algn="l"/>
                              <a:tab pos="4067175" algn="l"/>
                              <a:tab pos="4565650" algn="l"/>
                              <a:tab pos="5062538" algn="l"/>
                              <a:tab pos="5561013" algn="l"/>
                              <a:tab pos="6059488" algn="l"/>
                              <a:tab pos="6557963" algn="l"/>
                              <a:tab pos="7054850" algn="l"/>
                              <a:tab pos="7553325" algn="l"/>
                              <a:tab pos="8051800" algn="l"/>
                              <a:tab pos="8550275" algn="l"/>
                              <a:tab pos="9047163" algn="l"/>
                              <a:tab pos="9545638" algn="l"/>
                              <a:tab pos="10044113" algn="l"/>
                              <a:tab pos="10542588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|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𝐸𝑄𝑈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  <m: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6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|=1</m:t>
                                </m:r>
                              </m:oMath>
                            </m:oMathPara>
                          </a14:m>
                          <a:endParaRPr lang="en-US" sz="2800" b="0" dirty="0" smtClean="0">
                            <a:solidFill>
                              <a:srgbClr val="000000"/>
                            </a:solidFill>
                            <a:latin typeface="Times New Roman" pitchFamily="18" charset="0"/>
                            <a:ea typeface="Cambria Math"/>
                          </a:endParaRPr>
                        </a:p>
                        <a:p>
                          <a:pPr defTabSz="498475">
                            <a:lnSpc>
                              <a:spcPct val="82000"/>
                            </a:lnSpc>
                            <a:spcBef>
                              <a:spcPts val="888"/>
                            </a:spcBef>
                            <a:buClr>
                              <a:srgbClr val="000000"/>
                            </a:buClr>
                            <a:buSzPct val="100000"/>
                            <a:tabLst>
                              <a:tab pos="582613" algn="l"/>
                              <a:tab pos="1079500" algn="l"/>
                              <a:tab pos="1576388" algn="l"/>
                              <a:tab pos="2074863" algn="l"/>
                              <a:tab pos="2573338" algn="l"/>
                              <a:tab pos="3071813" algn="l"/>
                              <a:tab pos="3568700" algn="l"/>
                              <a:tab pos="4067175" algn="l"/>
                              <a:tab pos="4565650" algn="l"/>
                              <a:tab pos="5062538" algn="l"/>
                              <a:tab pos="5561013" algn="l"/>
                              <a:tab pos="6059488" algn="l"/>
                              <a:tab pos="6557963" algn="l"/>
                              <a:tab pos="7054850" algn="l"/>
                              <a:tab pos="7553325" algn="l"/>
                              <a:tab pos="8051800" algn="l"/>
                              <a:tab pos="8550275" algn="l"/>
                              <a:tab pos="9047163" algn="l"/>
                              <a:tab pos="9545638" algn="l"/>
                              <a:tab pos="10044113" algn="l"/>
                              <a:tab pos="10542588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|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𝐸𝑄𝑈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4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|</m:t>
                                </m:r>
                                <m:r>
                                  <a:rPr lang="en-US" sz="2800" b="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800" b="0" i="1" dirty="0" smtClean="0">
                            <a:solidFill>
                              <a:srgbClr val="000000"/>
                            </a:solidFill>
                            <a:latin typeface="Cambria Math"/>
                          </a:endParaRPr>
                        </a:p>
                        <a:p>
                          <a:pPr defTabSz="498475">
                            <a:lnSpc>
                              <a:spcPct val="82000"/>
                            </a:lnSpc>
                            <a:spcBef>
                              <a:spcPts val="888"/>
                            </a:spcBef>
                            <a:buClr>
                              <a:srgbClr val="000000"/>
                            </a:buClr>
                            <a:buSzPct val="100000"/>
                            <a:tabLst>
                              <a:tab pos="582613" algn="l"/>
                              <a:tab pos="1079500" algn="l"/>
                              <a:tab pos="1576388" algn="l"/>
                              <a:tab pos="2074863" algn="l"/>
                              <a:tab pos="2573338" algn="l"/>
                              <a:tab pos="3071813" algn="l"/>
                              <a:tab pos="3568700" algn="l"/>
                              <a:tab pos="4067175" algn="l"/>
                              <a:tab pos="4565650" algn="l"/>
                              <a:tab pos="5062538" algn="l"/>
                              <a:tab pos="5561013" algn="l"/>
                              <a:tab pos="6059488" algn="l"/>
                              <a:tab pos="6557963" algn="l"/>
                              <a:tab pos="7054850" algn="l"/>
                              <a:tab pos="7553325" algn="l"/>
                              <a:tab pos="8051800" algn="l"/>
                              <a:tab pos="8550275" algn="l"/>
                              <a:tab pos="9047163" algn="l"/>
                              <a:tab pos="9545638" algn="l"/>
                              <a:tab pos="10044113" algn="l"/>
                              <a:tab pos="10542588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|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𝐸𝑄𝑈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11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|</m:t>
                                </m:r>
                                <m:r>
                                  <a:rPr lang="en-US" sz="2800" b="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800" b="0" i="1" dirty="0" smtClean="0">
                            <a:solidFill>
                              <a:srgbClr val="000000"/>
                            </a:solidFill>
                            <a:latin typeface="Cambria Math"/>
                          </a:endParaRPr>
                        </a:p>
                        <a:p>
                          <a:pPr defTabSz="498475">
                            <a:lnSpc>
                              <a:spcPct val="82000"/>
                            </a:lnSpc>
                            <a:spcBef>
                              <a:spcPts val="888"/>
                            </a:spcBef>
                            <a:buClr>
                              <a:srgbClr val="000000"/>
                            </a:buClr>
                            <a:buSzPct val="100000"/>
                            <a:tabLst>
                              <a:tab pos="582613" algn="l"/>
                              <a:tab pos="1079500" algn="l"/>
                              <a:tab pos="1576388" algn="l"/>
                              <a:tab pos="2074863" algn="l"/>
                              <a:tab pos="2573338" algn="l"/>
                              <a:tab pos="3071813" algn="l"/>
                              <a:tab pos="3568700" algn="l"/>
                              <a:tab pos="4067175" algn="l"/>
                              <a:tab pos="4565650" algn="l"/>
                              <a:tab pos="5062538" algn="l"/>
                              <a:tab pos="5561013" algn="l"/>
                              <a:tab pos="6059488" algn="l"/>
                              <a:tab pos="6557963" algn="l"/>
                              <a:tab pos="7054850" algn="l"/>
                              <a:tab pos="7553325" algn="l"/>
                              <a:tab pos="8051800" algn="l"/>
                              <a:tab pos="8550275" algn="l"/>
                              <a:tab pos="9047163" algn="l"/>
                              <a:tab pos="9545638" algn="l"/>
                              <a:tab pos="10044113" algn="l"/>
                              <a:tab pos="10542588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800" b="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|</m:t>
                                    </m:r>
                                    <m: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𝐸𝑄𝑈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6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|</m:t>
                                </m:r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=</m:t>
                                </m:r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ru-RU" sz="2800" dirty="0">
                            <a:solidFill>
                              <a:srgbClr val="000000"/>
                            </a:solidFill>
                            <a:latin typeface="Times New Roman" pitchFamily="18" charset="0"/>
                          </a:endParaRPr>
                        </a:p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800" i="1" dirty="0" smtClean="0">
                            <a:solidFill>
                              <a:srgbClr val="000000"/>
                            </a:solidFill>
                            <a:latin typeface="Cambria Math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 sz="2800" i="1" dirty="0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endParaRPr>
                        </a:p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80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sSubSup>
                                      <m:sSubSup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𝑆𝐼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𝐿𝐴</m:t>
                                        </m:r>
                                      </m:sub>
                                      <m:sup/>
                                    </m:sSubSup>
                                  </m:e>
                                  <m:sup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𝐾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4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800" i="1" dirty="0" smtClean="0">
                            <a:solidFill>
                              <a:srgbClr val="000000"/>
                            </a:solidFill>
                            <a:latin typeface="Cambria Math"/>
                          </a:endParaRPr>
                        </a:p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80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sSubSup>
                                      <m:sSubSup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𝑆𝐼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𝐿𝐴</m:t>
                                        </m:r>
                                      </m:sub>
                                      <m:sup/>
                                    </m:sSubSup>
                                  </m:e>
                                  <m:sup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𝐾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11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800" i="1" dirty="0" smtClean="0">
                            <a:solidFill>
                              <a:srgbClr val="000000"/>
                            </a:solidFill>
                            <a:latin typeface="Cambria Math"/>
                          </a:endParaRPr>
                        </a:p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80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sSubSup>
                                      <m:sSubSup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𝑆𝐼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𝐿𝐴</m:t>
                                        </m:r>
                                      </m:sub>
                                      <m:sup/>
                                    </m:sSubSup>
                                  </m:e>
                                  <m:sup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𝐾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6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|</m:t>
                                    </m:r>
                                    <m:sSub>
                                      <m:sSubPr>
                                        <m:ctrlPr>
                                          <a:rPr lang="ru-RU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𝐾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𝐸𝑄𝑈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|</m:t>
                                    </m:r>
                                  </m:num>
                                  <m:den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|</m:t>
                                    </m:r>
                                    <m:sSup>
                                      <m:sSup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𝐾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6</m:t>
                                        </m:r>
                                      </m:sup>
                                    </m:sSup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|</m:t>
                                    </m:r>
                                  </m:den>
                                </m:f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800" i="1" dirty="0" smtClean="0">
                            <a:solidFill>
                              <a:srgbClr val="000000"/>
                            </a:solidFill>
                            <a:latin typeface="Cambria Math"/>
                          </a:endParaRPr>
                        </a:p>
                        <a:p>
                          <a:endParaRPr lang="en-US" sz="2800" i="1" dirty="0" smtClean="0">
                            <a:solidFill>
                              <a:srgbClr val="000000"/>
                            </a:solidFill>
                            <a:latin typeface="Cambria Math"/>
                          </a:endParaRPr>
                        </a:p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80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sSubSup>
                                      <m:sSubSup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𝑆𝐼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𝐿𝐴</m:t>
                                        </m:r>
                                      </m:sub>
                                      <m:sup/>
                                    </m:sSubSup>
                                  </m:e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𝐴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4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800" i="1" dirty="0" smtClean="0">
                            <a:solidFill>
                              <a:srgbClr val="000000"/>
                            </a:solidFill>
                            <a:latin typeface="Cambria Math"/>
                          </a:endParaRPr>
                        </a:p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80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sSubSup>
                                      <m:sSubSup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𝑆𝐼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𝐿𝐴</m:t>
                                        </m:r>
                                      </m:sub>
                                      <m:sup/>
                                    </m:sSubSup>
                                  </m:e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𝐴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0</m:t>
                                        </m:r>
                                      </m:sup>
                                    </m:sSup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11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|</m:t>
                                    </m:r>
                                    <m:sSub>
                                      <m:sSubPr>
                                        <m:ctrlPr>
                                          <a:rPr lang="ru-RU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𝐸𝑄𝑈</m:t>
                                        </m:r>
                                      </m:sub>
                                    </m:sSub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|</m:t>
                                    </m:r>
                                  </m:num>
                                  <m:den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|</m:t>
                                    </m:r>
                                    <m:sSup>
                                      <m:sSup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𝐴</m:t>
                                        </m:r>
                                      </m:e>
                                      <m:sup>
                                        <m:r>
                                          <a:rPr lang="en-US" sz="2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11</m:t>
                                        </m:r>
                                      </m:sup>
                                    </m:sSup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|</m:t>
                                    </m:r>
                                  </m:den>
                                </m:f>
                                <m:r>
                                  <a:rPr lang="en-US" sz="28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en-US" sz="2800" i="1" dirty="0" smtClean="0">
                            <a:solidFill>
                              <a:srgbClr val="000000"/>
                            </a:solidFill>
                            <a:latin typeface="Cambria Math"/>
                          </a:endParaRPr>
                        </a:p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80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sSubSup>
                                      <m:sSubSup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𝑆𝐼</m:t>
                                        </m:r>
                                      </m:e>
                                      <m:sub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𝐿𝐴</m:t>
                                        </m:r>
                                      </m:sub>
                                      <m:sup/>
                                    </m:sSubSup>
                                  </m:e>
                                  <m:sup>
                                    <m:r>
                                      <a:rPr lang="en-US" sz="28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𝐴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  <m:r>
                                      <a:rPr lang="en-US" sz="28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28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6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8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=1</m:t>
                                </m:r>
                              </m:oMath>
                            </m:oMathPara>
                          </a14:m>
                          <a:endParaRPr lang="en-US" sz="2800" i="1" dirty="0" smtClean="0">
                            <a:solidFill>
                              <a:srgbClr val="000000"/>
                            </a:solidFill>
                            <a:latin typeface="Cambria Math"/>
                          </a:endParaRPr>
                        </a:p>
                      </a:txBody>
                      <a:tcPr>
                        <a:noFill/>
                      </a:tcPr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4" name="Таблица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5570795"/>
                  </p:ext>
                </p:extLst>
              </p:nvPr>
            </p:nvGraphicFramePr>
            <p:xfrm>
              <a:off x="427037" y="1966119"/>
              <a:ext cx="9296400" cy="54787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62400"/>
                    <a:gridCol w="5334000"/>
                  </a:tblGrid>
                  <a:tr h="547878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t="-111" r="-134769" b="-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74286" t="-111" r="-114" b="-111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943486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2238" y="519113"/>
            <a:ext cx="9571038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Подход к разрешению </a:t>
            </a:r>
            <a:r>
              <a:rPr lang="ru-RU" b="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кореференции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79438" y="1801019"/>
            <a:ext cx="9113837" cy="466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9774" tIns="51882" rIns="99774" bIns="51882"/>
          <a:lstStyle/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endParaRPr lang="ru-RU" sz="28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Вычисление сходства текущего объекта со всеми объектами, лежащими в его контексте </a:t>
            </a: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</a:rPr>
              <a:t>Построение множества потенциальных эквивалентов текущего объекта</a:t>
            </a: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</a:rPr>
              <a:t>Определение эквивалента текущего объекта и установка маркера</a:t>
            </a: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Объединение свойств </a:t>
            </a:r>
            <a:r>
              <a:rPr lang="ru-RU" sz="2800" dirty="0" err="1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кореферентных</a:t>
            </a: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 объектов после установки всех маркеров</a:t>
            </a:r>
            <a:endParaRPr lang="ru-RU" sz="2800" dirty="0">
              <a:solidFill>
                <a:schemeClr val="bg2">
                  <a:lumMod val="75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4582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70103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Эквивалент и </a:t>
            </a:r>
            <a:r>
              <a:rPr lang="en-US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G-</a:t>
            </a: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эквивалент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79438" y="1801019"/>
            <a:ext cx="9113837" cy="466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9774" tIns="51882" rIns="99774" bIns="51882"/>
          <a:lstStyle/>
          <a:p>
            <a:pPr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endParaRPr lang="ru-RU" sz="32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3200" u="sng" dirty="0" smtClean="0">
                <a:solidFill>
                  <a:srgbClr val="000000"/>
                </a:solidFill>
                <a:latin typeface="Times New Roman" pitchFamily="18" charset="0"/>
              </a:rPr>
              <a:t>Эквивалент информационного объекта</a:t>
            </a: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</a:rPr>
              <a:t> ‒ информационный объект </a:t>
            </a:r>
            <a:r>
              <a:rPr lang="ru-RU" sz="3200" dirty="0" err="1" smtClean="0">
                <a:solidFill>
                  <a:srgbClr val="000000"/>
                </a:solidFill>
                <a:latin typeface="Times New Roman" pitchFamily="18" charset="0"/>
              </a:rPr>
              <a:t>кореферентный</a:t>
            </a: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</a:rPr>
              <a:t> данному и находящийся на наименьшем расстоянии от него.</a:t>
            </a:r>
          </a:p>
          <a:p>
            <a:pPr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endParaRPr lang="ru-RU" sz="3200" dirty="0">
              <a:solidFill>
                <a:srgbClr val="000000"/>
              </a:solidFill>
              <a:latin typeface="Times New Roman" pitchFamily="18" charset="0"/>
            </a:endParaRPr>
          </a:p>
          <a:p>
            <a:pPr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en-US" sz="3200" u="sng" dirty="0" smtClean="0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ru-RU" sz="3200" u="sng" dirty="0" smtClean="0">
                <a:solidFill>
                  <a:srgbClr val="000000"/>
                </a:solidFill>
                <a:latin typeface="Times New Roman" pitchFamily="18" charset="0"/>
              </a:rPr>
              <a:t>-эквивалент информационного объекта</a:t>
            </a: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</a:rPr>
              <a:t> ‒ информационный объект, </a:t>
            </a:r>
            <a:r>
              <a:rPr lang="ru-RU" sz="3200" dirty="0" err="1" smtClean="0">
                <a:solidFill>
                  <a:srgbClr val="000000"/>
                </a:solidFill>
                <a:latin typeface="Times New Roman" pitchFamily="18" charset="0"/>
              </a:rPr>
              <a:t>кореферентный</a:t>
            </a: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</a:rPr>
              <a:t> данному, для которого не существует эквивалента.</a:t>
            </a:r>
            <a:endParaRPr lang="ru-RU" sz="32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590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73151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Потенциальные эквиваленты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67" name="Rectangle 3"/>
              <p:cNvSpPr>
                <a:spLocks noChangeArrowheads="1"/>
              </p:cNvSpPr>
              <p:nvPr/>
            </p:nvSpPr>
            <p:spPr bwMode="auto">
              <a:xfrm>
                <a:off x="427038" y="1801019"/>
                <a:ext cx="9266238" cy="46609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9774" tIns="51882" rIns="99774" bIns="51882"/>
              <a:lstStyle/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3200" i="1" dirty="0" smtClean="0">
                  <a:solidFill>
                    <a:srgbClr val="000000"/>
                  </a:solidFill>
                  <a:latin typeface="Cambria Math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3200" i="1" dirty="0" smtClean="0">
                  <a:solidFill>
                    <a:srgbClr val="000000"/>
                  </a:solidFill>
                  <a:latin typeface="Cambria Math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={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𝑞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p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∈</m:t>
                      </m:r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𝐶𝑡𝑥</m:t>
                      </m:r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𝑞</m:t>
                      </m:r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)|</m:t>
                      </m:r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𝑆𝐼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𝑞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&gt;</m:t>
                      </m:r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&gt;0}</m:t>
                      </m:r>
                    </m:oMath>
                  </m:oMathPara>
                </a14:m>
                <a:endParaRPr lang="en-US" sz="2400" dirty="0" smtClean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2400" i="1" dirty="0" smtClean="0">
                  <a:solidFill>
                    <a:srgbClr val="000000"/>
                  </a:solidFill>
                  <a:latin typeface="Cambria Math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/>
                      </a:rPr>
                      <m:t>𝐶𝑡𝑥</m:t>
                    </m:r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/>
                      </a:rPr>
                      <m:t>𝑞</m:t>
                    </m:r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 ‒ </a:t>
                </a:r>
                <a:r>
                  <a:rPr lang="ru-RU" sz="320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контекст объекта </a:t>
                </a:r>
                <a:r>
                  <a:rPr lang="en-US" sz="3200" i="1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q</a:t>
                </a:r>
                <a:r>
                  <a:rPr lang="ru-RU" sz="3200" i="1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.</a:t>
                </a:r>
                <a:endParaRPr lang="ru-RU" sz="3200" dirty="0" smtClean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ru-RU" sz="3200" dirty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𝛼</m:t>
                    </m:r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‒</a:t>
                </a:r>
                <a:r>
                  <a:rPr lang="ru-RU" sz="320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 положительное число, задающее нижнюю границу значений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/>
                      </a:rPr>
                      <m:t>𝑆𝐼</m:t>
                    </m:r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𝑞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′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/>
                      </a:rPr>
                      <m:t>,</m:t>
                    </m:r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/>
                      </a:rPr>
                      <m:t>𝑞</m:t>
                    </m:r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ru-RU" sz="320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, при которых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/>
                      </a:rPr>
                      <m:t>𝑞</m:t>
                    </m:r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/>
                      </a:rPr>
                      <m:t>′</m:t>
                    </m:r>
                  </m:oMath>
                </a14:m>
                <a:r>
                  <a:rPr lang="ru-RU" sz="320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 может считаться потенциальным эквивалентом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/>
                      </a:rPr>
                      <m:t>𝑞</m:t>
                    </m:r>
                  </m:oMath>
                </a14:m>
                <a:r>
                  <a:rPr lang="en-US" sz="320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.</a:t>
                </a:r>
                <a:endParaRPr lang="en-US" sz="3200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mc:Choice>
        <mc:Fallback xmlns="">
          <p:sp>
            <p:nvSpPr>
              <p:cNvPr id="11267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7038" y="1801019"/>
                <a:ext cx="9266238" cy="4660900"/>
              </a:xfrm>
              <a:prstGeom prst="rect">
                <a:avLst/>
              </a:prstGeom>
              <a:blipFill rotWithShape="1">
                <a:blip r:embed="rId3"/>
                <a:stretch>
                  <a:fillRect l="-1579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19215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73151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Пример: потенциальные эквиваленты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267" name="Rectangle 3"/>
              <p:cNvSpPr>
                <a:spLocks noChangeArrowheads="1"/>
              </p:cNvSpPr>
              <p:nvPr/>
            </p:nvSpPr>
            <p:spPr bwMode="auto">
              <a:xfrm>
                <a:off x="427038" y="1801019"/>
                <a:ext cx="9266238" cy="46609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9774" tIns="51882" rIns="99774" bIns="51882"/>
              <a:lstStyle/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3200" i="1" dirty="0" smtClean="0">
                  <a:solidFill>
                    <a:srgbClr val="000000"/>
                  </a:solidFill>
                  <a:latin typeface="Cambria Math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3200" i="1" dirty="0" smtClean="0">
                  <a:solidFill>
                    <a:srgbClr val="000000"/>
                  </a:solidFill>
                  <a:latin typeface="Cambria Math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={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𝑞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′</m:t>
                          </m:r>
                        </m:sup>
                      </m:sSup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∈</m:t>
                      </m:r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𝐶𝑡𝑥</m:t>
                      </m:r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𝑞</m:t>
                      </m:r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)|</m:t>
                      </m:r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𝑆𝐼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𝑞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&gt;</m:t>
                      </m:r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&gt;0}</m:t>
                      </m:r>
                    </m:oMath>
                  </m:oMathPara>
                </a14:m>
                <a:endParaRPr lang="en-US" sz="3200" dirty="0" smtClean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ru-RU" sz="3200" i="1" dirty="0" smtClean="0">
                  <a:solidFill>
                    <a:srgbClr val="000000"/>
                  </a:solidFill>
                  <a:latin typeface="Cambria Math"/>
                </a:endParaRPr>
              </a:p>
              <a:p>
                <a:pPr algn="ctr"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3200" b="0" i="1" dirty="0" smtClean="0">
                  <a:solidFill>
                    <a:srgbClr val="000000"/>
                  </a:solidFill>
                  <a:latin typeface="Cambria Math"/>
                </a:endParaRPr>
              </a:p>
              <a:p>
                <a:pPr algn="ctr"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𝑆𝐼</m:t>
                            </m:r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4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=0.406</m:t>
                            </m:r>
                          </m:e>
                          <m:e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𝑆𝐼</m:t>
                            </m:r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0</m:t>
                                    </m:r>
                                  </m:sup>
                                </m:sSup>
                                <m:r>
                                  <a:rPr lang="en-US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11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=0.406</m:t>
                            </m:r>
                          </m:e>
                          <m:e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𝑆𝐼</m:t>
                            </m:r>
                            <m:d>
                              <m:dPr>
                                <m:ctrlPr>
                                  <a:rPr lang="en-US" sz="32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32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32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32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6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=1</m:t>
                            </m:r>
                          </m:e>
                        </m:eqArr>
                      </m:e>
                    </m:d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  <m:r>
                      <a:rPr lang="en-US" sz="32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⟹</m:t>
                    </m:r>
                    <m:d>
                      <m:dPr>
                        <m:begChr m:val="{"/>
                        <m:endChr m:val=""/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eqArrPr>
                          <m:e>
                            <m:func>
                              <m:funcPr>
                                <m:ctrlPr>
                                  <a:rPr lang="en-US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Pr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3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32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4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func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=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3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𝑞</m:t>
                                    </m:r>
                                  </m:e>
                                  <m:sup>
                                    <m:r>
                                      <a:rPr lang="en-US" sz="3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</m:d>
                          </m:e>
                          <m:e>
                            <m:func>
                              <m:funcPr>
                                <m:ctrlPr>
                                  <a:rPr lang="en-US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Pr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3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32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11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func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=</m:t>
                            </m:r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∅</m:t>
                            </m:r>
                          </m:e>
                          <m:e>
                            <m:func>
                              <m:funcPr>
                                <m:ctrlPr>
                                  <a:rPr lang="en-US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20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Pr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3200" i="1">
                                        <a:solidFill>
                                          <a:srgbClr val="000000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32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2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𝑞</m:t>
                                        </m:r>
                                      </m:e>
                                      <m:sup>
                                        <m:r>
                                          <a:rPr lang="en-US" sz="3200" i="1">
                                            <a:solidFill>
                                              <a:srgbClr val="000000"/>
                                            </a:solidFill>
                                            <a:latin typeface="Cambria Math"/>
                                          </a:rPr>
                                          <m:t>6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func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={</m:t>
                            </m:r>
                            <m:sSup>
                              <m:sSupPr>
                                <m:ctrlPr>
                                  <a:rPr lang="en-US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sz="3200" i="1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}</m:t>
                            </m:r>
                            <m:r>
                              <m:rPr>
                                <m:nor/>
                              </m:rPr>
                              <a:rPr lang="en-US" sz="3200" i="1" dirty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 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3200" b="0" dirty="0" smtClean="0">
                    <a:solidFill>
                      <a:srgbClr val="000000"/>
                    </a:solidFill>
                    <a:latin typeface="Cambria Math"/>
                  </a:rPr>
                  <a:t>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solidFill>
                          <a:srgbClr val="000000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sz="3200" b="0" i="1" dirty="0" smtClean="0">
                  <a:solidFill>
                    <a:srgbClr val="000000"/>
                  </a:solidFill>
                  <a:latin typeface="Cambria Math"/>
                  <a:ea typeface="Cambria Math"/>
                </a:endParaRPr>
              </a:p>
              <a:p>
                <a:pPr algn="ctr"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3200" b="0" i="1" dirty="0" smtClean="0">
                  <a:solidFill>
                    <a:srgbClr val="000000"/>
                  </a:solidFill>
                  <a:latin typeface="Cambria Math"/>
                  <a:ea typeface="Cambria Math"/>
                </a:endParaRPr>
              </a:p>
            </p:txBody>
          </p:sp>
        </mc:Choice>
        <mc:Fallback>
          <p:sp>
            <p:nvSpPr>
              <p:cNvPr id="11267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7038" y="1801019"/>
                <a:ext cx="9266238" cy="46609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5465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75437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Критерии размера контекста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79438" y="1801019"/>
            <a:ext cx="9113837" cy="466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9774" tIns="51882" rIns="99774" bIns="51882"/>
          <a:lstStyle/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endParaRPr lang="ru-RU" sz="28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Не определено значение ни одного из атрибутов, в то же время определены связи с одним или несколькими объектами</a:t>
            </a: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endParaRPr lang="ru-RU" sz="28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Определены значения одного или нескольких ключевых атрибутов</a:t>
            </a: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endParaRPr lang="ru-RU" sz="28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Не определено значение ни одного из ключевых атрибутов, при этом определены значения одного или нескольких второстепенных атрибутов</a:t>
            </a: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endParaRPr lang="ru-RU" sz="28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36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67817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Установление эквивалента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67" name="Rectangle 3"/>
              <p:cNvSpPr>
                <a:spLocks noChangeArrowheads="1"/>
              </p:cNvSpPr>
              <p:nvPr/>
            </p:nvSpPr>
            <p:spPr bwMode="auto">
              <a:xfrm>
                <a:off x="579438" y="1801019"/>
                <a:ext cx="9113837" cy="46609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9774" tIns="51882" rIns="99774" bIns="51882"/>
              <a:lstStyle/>
              <a:p>
                <a:pPr marL="342900" indent="-342900"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buFont typeface="Wingdings" pitchFamily="2" charset="2"/>
                  <a:buChar char="q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ru-RU" sz="2800" dirty="0" smtClean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r>
                  <a:rPr lang="ru-RU" sz="280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Эквивалентом объекта </a:t>
                </a:r>
                <a:r>
                  <a:rPr lang="en-US" sz="2800" i="1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q </a:t>
                </a:r>
                <a:r>
                  <a:rPr lang="ru-RU" sz="280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считается </a:t>
                </a:r>
                <a:r>
                  <a:rPr lang="ru-RU" sz="2800" u="sng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ближайший к нему</a:t>
                </a:r>
                <a:r>
                  <a:rPr lang="ru-RU" sz="280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 объект </a:t>
                </a:r>
                <a:r>
                  <a:rPr lang="en-US" sz="2800" i="1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Q</a:t>
                </a:r>
                <a:r>
                  <a:rPr lang="ru-RU" sz="280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 из множества </a:t>
                </a:r>
                <a:r>
                  <a:rPr lang="en-US" sz="2800" i="1" dirty="0" err="1" smtClean="0">
                    <a:solidFill>
                      <a:srgbClr val="000000"/>
                    </a:solidFill>
                    <a:latin typeface="Times New Roman" pitchFamily="18" charset="0"/>
                  </a:rPr>
                  <a:t>Pr</a:t>
                </a:r>
                <a:r>
                  <a:rPr lang="en-US" sz="2800" i="1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(q)</a:t>
                </a:r>
                <a:r>
                  <a:rPr lang="ru-RU" sz="280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, такой что </a:t>
                </a:r>
                <a:endParaRPr lang="en-US" sz="2800" dirty="0" smtClean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2800" dirty="0" smtClean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a:rPr lang="en-US" sz="2800" b="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𝑚𝑎𝑥</m:t>
                              </m:r>
                            </m:e>
                            <m:lim>
                              <m:r>
                                <a:rPr lang="en-US" sz="2800" b="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𝔮</m:t>
                              </m:r>
                              <m:r>
                                <a:rPr lang="en-US" sz="2800" b="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∈</m:t>
                              </m:r>
                              <m:r>
                                <a:rPr lang="en-US" sz="2800" b="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𝑃𝑟</m:t>
                              </m:r>
                              <m:r>
                                <a:rPr lang="en-US" sz="2800" b="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⁡(</m:t>
                              </m:r>
                              <m:r>
                                <a:rPr lang="en-US" sz="2800" b="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sz="2800" b="0" i="1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b="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𝑆𝐼</m:t>
                              </m:r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𝔮</m:t>
                                  </m:r>
                                  <m:r>
                                    <a:rPr lang="en-US" sz="2800" b="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en-US" sz="2800" b="0" i="1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𝑞</m:t>
                                  </m:r>
                                </m:e>
                              </m:d>
                            </m:e>
                          </m:d>
                          <m:r>
                            <a:rPr lang="en-US" sz="2800" b="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2800" b="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</m:func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𝑆𝐼</m:t>
                      </m:r>
                      <m:d>
                        <m:dPr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𝑄</m:t>
                          </m:r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𝑞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0000"/>
                          </a:solidFill>
                          <a:latin typeface="Cambria Math"/>
                        </a:rPr>
                        <m:t>≤</m:t>
                      </m:r>
                      <m:func>
                        <m:funcPr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𝔮</m:t>
                              </m:r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∈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Pr</m:t>
                              </m:r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⁡(</m:t>
                              </m:r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US" sz="280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𝑆𝐼</m:t>
                              </m:r>
                              <m:d>
                                <m:dPr>
                                  <m:ctrlPr>
                                    <a:rPr lang="en-US" sz="280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𝔮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,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𝑞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800" dirty="0" smtClean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endParaRPr lang="en-US" sz="2800" dirty="0">
                  <a:solidFill>
                    <a:srgbClr val="000000"/>
                  </a:solidFill>
                  <a:latin typeface="Times New Roman" pitchFamily="18" charset="0"/>
                </a:endParaRPr>
              </a:p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:r>
                  <a:rPr lang="ru-RU" sz="280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для достаточно малого </a:t>
                </a:r>
                <a14:m>
                  <m:oMath xmlns:m="http://schemas.openxmlformats.org/officeDocument/2006/math">
                    <m:r>
                      <a:rPr lang="ru-RU" sz="28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𝜀</m:t>
                    </m:r>
                  </m:oMath>
                </a14:m>
                <a:r>
                  <a:rPr lang="ru-RU" sz="2800" dirty="0" smtClean="0">
                    <a:solidFill>
                      <a:srgbClr val="000000"/>
                    </a:solidFill>
                    <a:latin typeface="Times New Roman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267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438" y="1801019"/>
                <a:ext cx="9113837" cy="4660900"/>
              </a:xfrm>
              <a:prstGeom prst="rect">
                <a:avLst/>
              </a:prstGeom>
              <a:blipFill rotWithShape="1">
                <a:blip r:embed="rId3"/>
                <a:stretch>
                  <a:fillRect l="-1271"/>
                </a:stretch>
              </a:blip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4808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68579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Маркировка множества объектов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" y="1508919"/>
            <a:ext cx="8686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126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697382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Маркировка множества объектов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" y="1508919"/>
            <a:ext cx="8686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143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7681785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Модуль поиска </a:t>
            </a:r>
            <a:r>
              <a:rPr lang="ru-RU" b="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кореференции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64" y="1127919"/>
            <a:ext cx="8670473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5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72389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Маркировка множества объектов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7" y="1508919"/>
            <a:ext cx="8686800" cy="593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239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2238" y="519113"/>
            <a:ext cx="9571038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Подход к разрешению </a:t>
            </a:r>
            <a:r>
              <a:rPr lang="ru-RU" b="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кореференции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79438" y="1801019"/>
            <a:ext cx="9113837" cy="466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9774" tIns="51882" rIns="99774" bIns="51882"/>
          <a:lstStyle/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endParaRPr lang="ru-RU" sz="28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Вычисление сходства текущего объекта со всеми объектами, лежащими в его контексте </a:t>
            </a: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Построение множества потенциальных эквивалентов текущего объекта</a:t>
            </a: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</a:rPr>
              <a:t>Определение эквивалента текущего объекта и установка маркера</a:t>
            </a: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</a:rPr>
              <a:t>Объединение свойств </a:t>
            </a:r>
            <a:r>
              <a:rPr lang="ru-RU" sz="2800" b="1" dirty="0" err="1" smtClean="0">
                <a:solidFill>
                  <a:srgbClr val="000000"/>
                </a:solidFill>
                <a:latin typeface="Times New Roman" pitchFamily="18" charset="0"/>
              </a:rPr>
              <a:t>кореферентных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</a:rPr>
              <a:t> объектов после установки всех маркеров</a:t>
            </a:r>
            <a:endParaRPr lang="ru-RU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1028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73151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Вывод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27038" y="1801019"/>
            <a:ext cx="9266238" cy="466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9774" tIns="51882" rIns="99774" bIns="51882"/>
          <a:lstStyle/>
          <a:p>
            <a:pPr marL="457200" indent="-4572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3200" dirty="0" smtClean="0">
                <a:solidFill>
                  <a:srgbClr val="000000"/>
                </a:solidFill>
                <a:latin typeface="Cambria Math"/>
              </a:rPr>
              <a:t>Разработан подход к разрешению </a:t>
            </a:r>
            <a:r>
              <a:rPr lang="ru-RU" sz="3200" dirty="0" err="1" smtClean="0">
                <a:solidFill>
                  <a:srgbClr val="000000"/>
                </a:solidFill>
                <a:latin typeface="Cambria Math"/>
              </a:rPr>
              <a:t>кореферентности</a:t>
            </a:r>
            <a:r>
              <a:rPr lang="ru-RU" sz="3200" dirty="0" smtClean="0">
                <a:solidFill>
                  <a:srgbClr val="000000"/>
                </a:solidFill>
                <a:latin typeface="Cambria Math"/>
              </a:rPr>
              <a:t> информационных объектов в рамках задачи идентификации объектов</a:t>
            </a:r>
          </a:p>
          <a:p>
            <a:pPr marL="457200" indent="-4572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3200" dirty="0" smtClean="0">
                <a:solidFill>
                  <a:srgbClr val="000000"/>
                </a:solidFill>
                <a:latin typeface="Cambria Math"/>
              </a:rPr>
              <a:t>Разработан редактор объектов, использующий этот подход для разрешения </a:t>
            </a:r>
            <a:r>
              <a:rPr lang="ru-RU" sz="3200" dirty="0" err="1" smtClean="0">
                <a:solidFill>
                  <a:srgbClr val="000000"/>
                </a:solidFill>
                <a:latin typeface="Cambria Math"/>
              </a:rPr>
              <a:t>кореферентности</a:t>
            </a:r>
            <a:r>
              <a:rPr lang="ru-RU" sz="3200" dirty="0" smtClean="0">
                <a:solidFill>
                  <a:srgbClr val="000000"/>
                </a:solidFill>
                <a:latin typeface="Cambria Math"/>
              </a:rPr>
              <a:t> в заданном наборе ИО и предоставляющий инструменты для экспертного анализа и корректировки результата</a:t>
            </a:r>
          </a:p>
          <a:p>
            <a:pPr marL="457200" indent="-4572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3200" dirty="0" smtClean="0">
                <a:solidFill>
                  <a:srgbClr val="000000"/>
                </a:solidFill>
                <a:latin typeface="Cambria Math"/>
              </a:rPr>
              <a:t>Проводится сбор экспериментальных данных для дальнейшего исследования</a:t>
            </a:r>
            <a:endParaRPr lang="ru-RU" sz="3200" dirty="0">
              <a:solidFill>
                <a:srgbClr val="000000"/>
              </a:solidFill>
              <a:latin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35651884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6850" y="3241675"/>
            <a:ext cx="9159875" cy="1203325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hangingPunct="1">
              <a:buFontTx/>
              <a:buNone/>
            </a:pPr>
            <a:r>
              <a:rPr lang="ru-RU" sz="4000" b="1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Благодарю за внимание !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64769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Редактор объектов: главное окно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38" y="2041525"/>
            <a:ext cx="7668774" cy="53347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983136" y="1356519"/>
                <a:ext cx="296196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𝑆𝐼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𝐶</m:t>
                          </m:r>
                        </m:sub>
                      </m:sSub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𝑞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0</m:t>
                          </m:r>
                        </m:sup>
                      </m:sSup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𝑞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  <a:ea typeface="Cambria Math"/>
                            </a:rPr>
                            <m:t>4</m:t>
                          </m:r>
                        </m:sup>
                      </m:sSup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)=1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136" y="1356519"/>
                <a:ext cx="2961965" cy="58477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90794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73151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Редактор объектов: свойства объектов </a:t>
            </a:r>
            <a:r>
              <a:rPr lang="en-US" b="0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q</a:t>
            </a:r>
            <a:r>
              <a:rPr lang="en-US" b="0" i="1" baseline="30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3</a:t>
            </a:r>
            <a:r>
              <a:rPr lang="en-US" b="0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и </a:t>
            </a:r>
            <a:r>
              <a:rPr lang="en-US" b="0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q</a:t>
            </a:r>
            <a:r>
              <a:rPr lang="en-US" b="0" i="1" baseline="30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5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7" y="2347119"/>
            <a:ext cx="9012353" cy="41207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521978" y="1528101"/>
                <a:ext cx="2788456" cy="5904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</a:rPr>
                        <m:t>𝑆𝐼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5</m:t>
                              </m:r>
                            </m:sup>
                          </m:sSup>
                        </m:e>
                      </m:d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78" y="1528101"/>
                <a:ext cx="2788456" cy="590418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18905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72389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Редактор объектов: свойства объектов </a:t>
            </a:r>
            <a:r>
              <a:rPr lang="en-US" b="0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q</a:t>
            </a:r>
            <a:r>
              <a:rPr lang="en-US" b="0" i="1" baseline="30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0</a:t>
            </a:r>
            <a:r>
              <a:rPr lang="en-US" b="0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b="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и </a:t>
            </a:r>
            <a:r>
              <a:rPr lang="en-US" b="0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q</a:t>
            </a:r>
            <a:r>
              <a:rPr lang="en-US" b="0" i="1" baseline="30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10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7" y="2270919"/>
            <a:ext cx="9410018" cy="4343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427037" y="1622358"/>
                <a:ext cx="3681392" cy="4961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98475">
                  <a:lnSpc>
                    <a:spcPct val="82000"/>
                  </a:lnSpc>
                  <a:spcBef>
                    <a:spcPts val="888"/>
                  </a:spcBef>
                  <a:buClr>
                    <a:srgbClr val="000000"/>
                  </a:buClr>
                  <a:buSzPct val="100000"/>
                  <a:tabLst>
                    <a:tab pos="582613" algn="l"/>
                    <a:tab pos="1079500" algn="l"/>
                    <a:tab pos="1576388" algn="l"/>
                    <a:tab pos="2074863" algn="l"/>
                    <a:tab pos="2573338" algn="l"/>
                    <a:tab pos="3071813" algn="l"/>
                    <a:tab pos="3568700" algn="l"/>
                    <a:tab pos="4067175" algn="l"/>
                    <a:tab pos="4565650" algn="l"/>
                    <a:tab pos="5062538" algn="l"/>
                    <a:tab pos="5561013" algn="l"/>
                    <a:tab pos="6059488" algn="l"/>
                    <a:tab pos="6557963" algn="l"/>
                    <a:tab pos="7054850" algn="l"/>
                    <a:tab pos="7553325" algn="l"/>
                    <a:tab pos="8051800" algn="l"/>
                    <a:tab pos="8550275" algn="l"/>
                    <a:tab pos="9047163" algn="l"/>
                    <a:tab pos="9545638" algn="l"/>
                    <a:tab pos="10044113" algn="l"/>
                    <a:tab pos="10542588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</a:rPr>
                        <m:t>𝑆𝐼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</a:rPr>
                        <m:t>(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𝑞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0</m:t>
                          </m:r>
                        </m:sup>
                      </m:sSup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</a:rPr>
                        <m:t>,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𝑞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10</m:t>
                          </m:r>
                        </m:sup>
                      </m:sSup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</a:rPr>
                        <m:t>)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∼0.406</m:t>
                      </m:r>
                    </m:oMath>
                  </m:oMathPara>
                </a14:m>
                <a:endParaRPr lang="en-US" sz="3200" i="1" dirty="0">
                  <a:solidFill>
                    <a:srgbClr val="000000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37" y="1622358"/>
                <a:ext cx="3681392" cy="49616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296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64769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Редактор объектов: вывод результата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51" y="2469036"/>
            <a:ext cx="8929409" cy="330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146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50838" y="519113"/>
            <a:ext cx="8991600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Обзор: подходы с использованием внешних источников знаний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79438" y="1801019"/>
            <a:ext cx="9113837" cy="466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9774" tIns="51882" rIns="99774" bIns="51882"/>
          <a:lstStyle/>
          <a:p>
            <a:pPr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endParaRPr lang="ru-RU" sz="28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Повышению полноты и точности разрешения </a:t>
            </a:r>
            <a:r>
              <a:rPr lang="ru-RU" sz="2800" dirty="0" err="1" smtClean="0">
                <a:solidFill>
                  <a:srgbClr val="000000"/>
                </a:solidFill>
                <a:latin typeface="Times New Roman" pitchFamily="18" charset="0"/>
              </a:rPr>
              <a:t>кореферентности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 в текстах способствует использование внешних источников информации о терминах.</a:t>
            </a:r>
          </a:p>
          <a:p>
            <a:pPr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endParaRPr lang="ru-RU" sz="28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</a:rPr>
              <a:t>Wikipedia (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электронная энциклопедия)</a:t>
            </a:r>
            <a:endParaRPr lang="en-US" sz="28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endParaRPr lang="ru-RU" sz="28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FreeBase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 (база знаний общего пользования)</a:t>
            </a:r>
            <a:endParaRPr lang="en-US" sz="28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endParaRPr lang="en-US" sz="28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</a:rPr>
              <a:t>WordNet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 (англоязычная лексическая база данных)</a:t>
            </a: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endParaRPr lang="ru-RU" sz="28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indent="-342900"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buFont typeface="Wingdings" pitchFamily="2" charset="2"/>
              <a:buChar char="q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endParaRPr lang="ru-RU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6070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64769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Обзор: </a:t>
            </a:r>
            <a:r>
              <a:rPr lang="en-US" b="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WordNet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79438" y="1801019"/>
            <a:ext cx="9113837" cy="466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9774" tIns="51882" rIns="99774" bIns="51882"/>
          <a:lstStyle/>
          <a:p>
            <a:pPr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endParaRPr lang="ru-RU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" y="1237871"/>
            <a:ext cx="8229600" cy="61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29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64769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Обзор: </a:t>
            </a:r>
            <a:r>
              <a:rPr lang="en-US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Wikipedia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79438" y="1801019"/>
            <a:ext cx="9113837" cy="466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9774" tIns="51882" rIns="99774" bIns="51882"/>
          <a:lstStyle/>
          <a:p>
            <a:pPr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endParaRPr lang="ru-RU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6" y="1737519"/>
            <a:ext cx="9917267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800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60438" y="519113"/>
            <a:ext cx="6476999" cy="747712"/>
          </a:xfrm>
        </p:spPr>
        <p:txBody>
          <a:bodyPr lIns="99774" tIns="51882" rIns="99774" bIns="51882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914400"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b="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Обзор: </a:t>
            </a:r>
            <a:r>
              <a:rPr lang="en-US" b="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  <a:reflection blurRad="6350" stA="55000" endA="300" endPos="45500" dir="5400000" sy="-100000" algn="bl" rotWithShape="0"/>
                </a:effectLst>
              </a:rPr>
              <a:t>FreeBase</a:t>
            </a:r>
            <a:endParaRPr lang="en-GB" b="0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79438" y="1801019"/>
            <a:ext cx="9113837" cy="466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9774" tIns="51882" rIns="99774" bIns="51882"/>
          <a:lstStyle/>
          <a:p>
            <a:pPr defTabSz="498475">
              <a:lnSpc>
                <a:spcPct val="82000"/>
              </a:lnSpc>
              <a:spcBef>
                <a:spcPts val="888"/>
              </a:spcBef>
              <a:buClr>
                <a:srgbClr val="000000"/>
              </a:buClr>
              <a:buSzPct val="100000"/>
              <a:tabLst>
                <a:tab pos="582613" algn="l"/>
                <a:tab pos="1079500" algn="l"/>
                <a:tab pos="1576388" algn="l"/>
                <a:tab pos="2074863" algn="l"/>
                <a:tab pos="2573338" algn="l"/>
                <a:tab pos="3071813" algn="l"/>
                <a:tab pos="3568700" algn="l"/>
                <a:tab pos="4067175" algn="l"/>
                <a:tab pos="4565650" algn="l"/>
                <a:tab pos="5062538" algn="l"/>
                <a:tab pos="5561013" algn="l"/>
                <a:tab pos="6059488" algn="l"/>
                <a:tab pos="6557963" algn="l"/>
                <a:tab pos="7054850" algn="l"/>
                <a:tab pos="7553325" algn="l"/>
                <a:tab pos="8051800" algn="l"/>
                <a:tab pos="8550275" algn="l"/>
                <a:tab pos="9047163" algn="l"/>
                <a:tab pos="9545638" algn="l"/>
                <a:tab pos="10044113" algn="l"/>
                <a:tab pos="10542588" algn="l"/>
              </a:tabLst>
            </a:pPr>
            <a:endParaRPr lang="ru-RU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37" y="1889919"/>
            <a:ext cx="98298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006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3611652</TotalTime>
  <Words>3093</Words>
  <Application>Microsoft Office PowerPoint</Application>
  <PresentationFormat>Произвольный</PresentationFormat>
  <Paragraphs>408</Paragraphs>
  <Slides>57</Slides>
  <Notes>55</Notes>
  <HiddenSlides>2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Оформление по умолчанию</vt:lpstr>
      <vt:lpstr>Поиск референциальных отношений между информационными объектами в процессе автоматического анализа документов</vt:lpstr>
      <vt:lpstr>Рассматриваемая прикладная задача АОТ</vt:lpstr>
      <vt:lpstr>Онтологическая модель предметной области</vt:lpstr>
      <vt:lpstr>Схема идентификации объектов</vt:lpstr>
      <vt:lpstr>Модуль поиска кореференции</vt:lpstr>
      <vt:lpstr>Обзор: подходы с использованием внешних источников знаний</vt:lpstr>
      <vt:lpstr>Обзор: WordNet</vt:lpstr>
      <vt:lpstr>Обзор: Wikipedia</vt:lpstr>
      <vt:lpstr>Обзор: FreeBase</vt:lpstr>
      <vt:lpstr>Обзор: стэнфордский подход</vt:lpstr>
      <vt:lpstr>Обзор: стэнфордский подход</vt:lpstr>
      <vt:lpstr>Обзор: эмпирические закономерности RCO</vt:lpstr>
      <vt:lpstr>Обзор: эмпирические правила RCO</vt:lpstr>
      <vt:lpstr>Задача</vt:lpstr>
      <vt:lpstr>Требования к концептам и объектам</vt:lpstr>
      <vt:lpstr>Подход к разрешению кореференции</vt:lpstr>
      <vt:lpstr>Пример: источник демонстрационного текста</vt:lpstr>
      <vt:lpstr>Пример: извлекаемые концепты</vt:lpstr>
      <vt:lpstr>Пример: концепт «географическое место»</vt:lpstr>
      <vt:lpstr>Пример: концепт «интернет-ресурс»</vt:lpstr>
      <vt:lpstr>Пример: концепт «научное мероприятие»</vt:lpstr>
      <vt:lpstr>Пример: концепт «организация»</vt:lpstr>
      <vt:lpstr>Пример: концепт «персона»</vt:lpstr>
      <vt:lpstr>Пример: диаграмма документа</vt:lpstr>
      <vt:lpstr>Пример: диаграмма выделенного фрагмента</vt:lpstr>
      <vt:lpstr>Подход к разрешению кореференции</vt:lpstr>
      <vt:lpstr>Сравнение объектов</vt:lpstr>
      <vt:lpstr>Пример: сравнение объектов  </vt:lpstr>
      <vt:lpstr>Пример: сравнение объектов  </vt:lpstr>
      <vt:lpstr>Пример: сравнение объектов  </vt:lpstr>
      <vt:lpstr>Таксономическая близость</vt:lpstr>
      <vt:lpstr>Пример:  таксономическая близость</vt:lpstr>
      <vt:lpstr>Близость по свойствам</vt:lpstr>
      <vt:lpstr>Реляционная близость</vt:lpstr>
      <vt:lpstr>Пример:  реляционная близость</vt:lpstr>
      <vt:lpstr>Пример:  реляционная близость</vt:lpstr>
      <vt:lpstr>Атрибутивная близость</vt:lpstr>
      <vt:lpstr>Атрибутивная близость</vt:lpstr>
      <vt:lpstr>Атрибутивная близость</vt:lpstr>
      <vt:lpstr>Пример:  атрибутивная близость</vt:lpstr>
      <vt:lpstr>Пример:  атрибутивная близость</vt:lpstr>
      <vt:lpstr>Подход к разрешению кореференции</vt:lpstr>
      <vt:lpstr>Эквивалент и G-эквивалент</vt:lpstr>
      <vt:lpstr>Потенциальные эквиваленты</vt:lpstr>
      <vt:lpstr>Пример: потенциальные эквиваленты</vt:lpstr>
      <vt:lpstr>Критерии размера контекста</vt:lpstr>
      <vt:lpstr>Установление эквивалента</vt:lpstr>
      <vt:lpstr>Маркировка множества объектов</vt:lpstr>
      <vt:lpstr>Маркировка множества объектов</vt:lpstr>
      <vt:lpstr>Маркировка множества объектов</vt:lpstr>
      <vt:lpstr>Подход к разрешению кореференции</vt:lpstr>
      <vt:lpstr>Вывод</vt:lpstr>
      <vt:lpstr>Презентация PowerPoint</vt:lpstr>
      <vt:lpstr>Редактор объектов: главное окно</vt:lpstr>
      <vt:lpstr>Редактор объектов: свойства объектов q3 и q5</vt:lpstr>
      <vt:lpstr>Редактор объектов: свойства объектов q0 и q10</vt:lpstr>
      <vt:lpstr>Редактор объектов: вывод результата</vt:lpstr>
    </vt:vector>
  </TitlesOfParts>
  <Company>Corbis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Конференция  «Корпусная лингвистика - 2008»</dc:title>
  <dc:creator>Alien</dc:creator>
  <cp:lastModifiedBy>Alien</cp:lastModifiedBy>
  <cp:revision>755</cp:revision>
  <cp:lastPrinted>1601-01-01T00:00:00Z</cp:lastPrinted>
  <dcterms:created xsi:type="dcterms:W3CDTF">1601-01-01T00:00:00Z</dcterms:created>
  <dcterms:modified xsi:type="dcterms:W3CDTF">2012-10-16T17:32:44Z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TC010875761033</vt:lpwstr>
  </property>
</Properties>
</file>