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2"/>
  </p:sldMasterIdLst>
  <p:notesMasterIdLst>
    <p:notesMasterId r:id="rId26"/>
  </p:notesMasterIdLst>
  <p:handoutMasterIdLst>
    <p:handoutMasterId r:id="rId27"/>
  </p:handoutMasterIdLst>
  <p:sldIdLst>
    <p:sldId id="263" r:id="rId3"/>
    <p:sldId id="294" r:id="rId4"/>
    <p:sldId id="257" r:id="rId5"/>
    <p:sldId id="266" r:id="rId6"/>
    <p:sldId id="264" r:id="rId7"/>
    <p:sldId id="284" r:id="rId8"/>
    <p:sldId id="265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69" r:id="rId18"/>
    <p:sldId id="287" r:id="rId19"/>
    <p:sldId id="288" r:id="rId20"/>
    <p:sldId id="272" r:id="rId21"/>
    <p:sldId id="281" r:id="rId22"/>
    <p:sldId id="292" r:id="rId23"/>
    <p:sldId id="293" r:id="rId24"/>
    <p:sldId id="283" r:id="rId25"/>
  </p:sldIdLst>
  <p:sldSz cx="9144000" cy="6858000" type="screen4x3"/>
  <p:notesSz cx="9144000" cy="6858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704" autoAdjust="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09DC4D6-251A-4E32-9F58-5EF63A864BC7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8457CA08-D0DF-4B92-803D-2F678DDCE2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169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1E7E57-1F10-4268-99D2-CEDBAC6DAB5A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2386A3-2E31-4C9B-B0BE-45709ADB9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631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Пространственные данные - это данные о пространственных объектах, включающих сведения об их местоположении и свойствах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953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информация об объекте «охраняемая территория» (границы парка, охранной зоны, функциональное зонирование территории парка)</a:t>
            </a:r>
          </a:p>
          <a:p>
            <a:r>
              <a:rPr lang="ru-RU" dirty="0" smtClean="0"/>
              <a:t>информация об охраняемых объектах (места обитания охраняемых биологических видов)</a:t>
            </a:r>
          </a:p>
          <a:p>
            <a:r>
              <a:rPr lang="ru-RU" dirty="0" smtClean="0"/>
              <a:t>вспомогательные объекты, связанные с тематическими (лесничества)</a:t>
            </a:r>
          </a:p>
          <a:p>
            <a:r>
              <a:rPr lang="ru-RU" dirty="0" smtClean="0"/>
              <a:t>нетематические объекты (железные дороги, газопроводы и т.п.)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информация об объекте «охраняемая территория» (границы парка, охранной зоны, функциональное зонирование территории парка)</a:t>
            </a:r>
          </a:p>
          <a:p>
            <a:r>
              <a:rPr lang="ru-RU" dirty="0" smtClean="0"/>
              <a:t>информация об охраняемых объектах (места обитания охраняемых биологических видов)</a:t>
            </a:r>
          </a:p>
          <a:p>
            <a:r>
              <a:rPr lang="ru-RU" dirty="0" smtClean="0"/>
              <a:t>вспомогательные объекты, связанные с тематическими (лесничества)</a:t>
            </a:r>
          </a:p>
          <a:p>
            <a:r>
              <a:rPr lang="ru-RU" dirty="0" smtClean="0"/>
              <a:t>нетематические объекты (железные дороги, газопроводы и т.п.)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Категории:</a:t>
            </a:r>
          </a:p>
          <a:p>
            <a:r>
              <a:rPr lang="ru-RU" dirty="0" smtClean="0"/>
              <a:t>а)государственные природные заповедники, в том числе биосферные; </a:t>
            </a:r>
          </a:p>
          <a:p>
            <a:r>
              <a:rPr lang="ru-RU" dirty="0" smtClean="0"/>
              <a:t>б) национальные парки; </a:t>
            </a:r>
          </a:p>
          <a:p>
            <a:r>
              <a:rPr lang="ru-RU" dirty="0" smtClean="0"/>
              <a:t>в) природные парки; </a:t>
            </a:r>
          </a:p>
          <a:p>
            <a:r>
              <a:rPr lang="ru-RU" dirty="0" smtClean="0"/>
              <a:t>г) государственные природные заказники; 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) памятники природы; </a:t>
            </a:r>
          </a:p>
          <a:p>
            <a:r>
              <a:rPr lang="ru-RU" dirty="0" smtClean="0"/>
              <a:t>е) дендрологические парки и ботанические сады; </a:t>
            </a:r>
          </a:p>
          <a:p>
            <a:r>
              <a:rPr lang="ru-RU" dirty="0" smtClean="0"/>
              <a:t>ж) лечебно-оздоровительные местности и курорты</a:t>
            </a:r>
          </a:p>
          <a:p>
            <a:r>
              <a:rPr lang="ru-RU" dirty="0" smtClean="0"/>
              <a:t>Статусы:  федеральное, региональное или местное значение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OGC = WMS, WFS, WCS,</a:t>
            </a:r>
            <a:r>
              <a:rPr lang="en-US" baseline="0" dirty="0" smtClean="0"/>
              <a:t> WPS, SLD, </a:t>
            </a:r>
            <a:r>
              <a:rPr lang="en-US" baseline="0" dirty="0" err="1" smtClean="0"/>
              <a:t>GeoSPARQL</a:t>
            </a:r>
            <a:r>
              <a:rPr lang="en-US" baseline="0" dirty="0" smtClean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7C7C55-6358-43EE-A52D-112D45206DBE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7D16A-395D-4DC4-90F9-EC3CF75B4826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705388-054E-4B15-BD02-7C6B5BD2278E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BC737-1E0D-4F1F-A0D0-38E7A6D3CF62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B62D1-9BEA-4915-94F3-000991314AE7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9D438-5A18-45A7-BAF2-2AA648879833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8CCB1-97E1-4863-8020-6DD020AB7CCC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DACCE-B2B8-46C7-86E0-97AC1B3D7C4E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74914-7816-48D2-8F86-8A2ACD6B14C0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3506A-7CC2-47B5-BF63-346C6CF46A87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3E7C51-FD19-440E-9DD3-CC4A71D07384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66749FEF-213B-4D64-8BF3-881275A51287}" type="datetime1">
              <a:rPr lang="en-US" smtClean="0"/>
              <a:pPr algn="r"/>
              <a:t>10/16/2012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‹#›</a:t>
            </a:fld>
            <a:endParaRPr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8392" y="1863080"/>
            <a:ext cx="6400800" cy="2286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Онтологическое </a:t>
            </a:r>
            <a:r>
              <a:rPr lang="ru-RU" dirty="0"/>
              <a:t>моделирование и публикация данных об Особо Охраняемых Природных Территориях </a:t>
            </a:r>
            <a:endParaRPr lang="ru-RU" dirty="0"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2555776" y="5589240"/>
            <a:ext cx="64008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К.А. Кузнецов, В.А. Серебряков, </a:t>
            </a:r>
            <a:r>
              <a:rPr lang="ru-RU" dirty="0" err="1" smtClean="0"/>
              <a:t>К.Б.Теймуразов</a:t>
            </a:r>
            <a:r>
              <a:rPr lang="en-US" dirty="0" smtClean="0"/>
              <a:t>, </a:t>
            </a:r>
            <a:endParaRPr lang="ru-RU" dirty="0" smtClean="0"/>
          </a:p>
          <a:p>
            <a:r>
              <a:rPr lang="ru-RU" dirty="0" smtClean="0"/>
              <a:t>Е.С. Устинова, Д.А. Малахов</a:t>
            </a:r>
            <a:endParaRPr lang="ru-RU" dirty="0"/>
          </a:p>
        </p:txBody>
      </p:sp>
      <p:pic>
        <p:nvPicPr>
          <p:cNvPr id="6" name="Рисунок 5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56" y="5471858"/>
            <a:ext cx="96202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Исходные наборы данных</a:t>
            </a:r>
            <a:endParaRPr lang="ru-RU" dirty="0"/>
          </a:p>
        </p:txBody>
      </p:sp>
      <p:pic>
        <p:nvPicPr>
          <p:cNvPr id="5" name="Содержимое 4" descr="valda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2451" y="1447800"/>
            <a:ext cx="5184648" cy="48006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05550"/>
            <a:ext cx="682424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законодательства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Закон "Об особо охраняемых природных территориях'  от 14 марта 1995 г.</a:t>
            </a:r>
          </a:p>
          <a:p>
            <a:r>
              <a:rPr lang="ru-RU" dirty="0" smtClean="0"/>
              <a:t>Выделяет следующие классы:</a:t>
            </a:r>
          </a:p>
          <a:p>
            <a:pPr lvl="1"/>
            <a:r>
              <a:rPr lang="ru-RU" dirty="0" smtClean="0"/>
              <a:t>«ООПТ» со свойствами «граница», «</a:t>
            </a:r>
            <a:r>
              <a:rPr lang="ru-RU" dirty="0" err="1" smtClean="0"/>
              <a:t>граница</a:t>
            </a:r>
            <a:r>
              <a:rPr lang="ru-RU" dirty="0" smtClean="0"/>
              <a:t> охранной зоны», «выделенные зоны», «категория» и «статус»</a:t>
            </a:r>
          </a:p>
          <a:p>
            <a:pPr lvl="1"/>
            <a:r>
              <a:rPr lang="ru-RU" dirty="0" smtClean="0"/>
              <a:t>«Функциональная Зона» со свойствами «назначение» и «граница»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05550"/>
            <a:ext cx="682424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Используемые международные стандарты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Пространственные данные</a:t>
            </a:r>
          </a:p>
          <a:p>
            <a:pPr lvl="1"/>
            <a:r>
              <a:rPr lang="ru-RU" dirty="0" smtClean="0"/>
              <a:t>стандарты  серии 19100 технического комитета ISO/TC 211</a:t>
            </a:r>
          </a:p>
          <a:p>
            <a:pPr lvl="1"/>
            <a:r>
              <a:rPr lang="ru-RU" dirty="0" smtClean="0"/>
              <a:t>стандарты OGC</a:t>
            </a:r>
          </a:p>
          <a:p>
            <a:pPr lvl="1"/>
            <a:r>
              <a:rPr lang="ru-RU" dirty="0" smtClean="0"/>
              <a:t>стандарты CEN (Европа) </a:t>
            </a:r>
          </a:p>
          <a:p>
            <a:pPr lvl="1"/>
            <a:r>
              <a:rPr lang="ru-RU" dirty="0" smtClean="0"/>
              <a:t>стандарты FGDC (США)</a:t>
            </a:r>
          </a:p>
          <a:p>
            <a:pPr lvl="1"/>
            <a:r>
              <a:rPr lang="ru-RU" dirty="0" smtClean="0"/>
              <a:t>стандарты INSPIRE (Европа)</a:t>
            </a:r>
          </a:p>
          <a:p>
            <a:r>
              <a:rPr lang="ru-RU" dirty="0" smtClean="0"/>
              <a:t>Прикладная область ООПТ представлена только в </a:t>
            </a:r>
            <a:r>
              <a:rPr lang="en-US" dirty="0" smtClean="0"/>
              <a:t>INSPIRE</a:t>
            </a:r>
          </a:p>
          <a:p>
            <a:pPr lvl="1"/>
            <a:r>
              <a:rPr lang="en-US" dirty="0" smtClean="0"/>
              <a:t>INSPIRE Data Specification on Protected Site</a:t>
            </a:r>
          </a:p>
          <a:p>
            <a:pPr lvl="2"/>
            <a:r>
              <a:rPr lang="ru-RU" dirty="0" smtClean="0"/>
              <a:t>Прикладная схема </a:t>
            </a:r>
            <a:r>
              <a:rPr lang="en-US" dirty="0" smtClean="0"/>
              <a:t>FULL</a:t>
            </a:r>
          </a:p>
          <a:p>
            <a:pPr lvl="1"/>
            <a:r>
              <a:rPr lang="en-US" dirty="0" smtClean="0"/>
              <a:t>INSPIRE Data Specification on Geographical Names</a:t>
            </a:r>
          </a:p>
          <a:p>
            <a:pPr lvl="1"/>
            <a:r>
              <a:rPr lang="en-US" dirty="0" smtClean="0"/>
              <a:t>INSPIRE Guidelines for the encoding of spatial data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05550"/>
            <a:ext cx="682424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Объединенная схема данных</a:t>
            </a:r>
            <a:endParaRPr lang="ru-RU" dirty="0"/>
          </a:p>
        </p:txBody>
      </p:sp>
      <p:pic>
        <p:nvPicPr>
          <p:cNvPr id="5" name="Содержимое 4" descr="gs_col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22201"/>
            <a:ext cx="5544616" cy="559864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05550"/>
            <a:ext cx="682424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классы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Geometry</a:t>
            </a:r>
          </a:p>
          <a:p>
            <a:r>
              <a:rPr lang="en-US" dirty="0" err="1" smtClean="0"/>
              <a:t>ProtectedSite</a:t>
            </a:r>
            <a:endParaRPr lang="en-US" dirty="0" smtClean="0"/>
          </a:p>
          <a:p>
            <a:r>
              <a:rPr lang="en-US" dirty="0" err="1" smtClean="0"/>
              <a:t>RestrictedZone</a:t>
            </a:r>
            <a:endParaRPr lang="en-US" dirty="0" smtClean="0"/>
          </a:p>
          <a:p>
            <a:r>
              <a:rPr lang="en-US" dirty="0" err="1" smtClean="0"/>
              <a:t>FunctionalZone</a:t>
            </a:r>
            <a:endParaRPr lang="en-US" dirty="0" smtClean="0"/>
          </a:p>
          <a:p>
            <a:r>
              <a:rPr lang="en-US" dirty="0" smtClean="0"/>
              <a:t>Forestry</a:t>
            </a:r>
          </a:p>
          <a:p>
            <a:r>
              <a:rPr lang="en-US" dirty="0" smtClean="0"/>
              <a:t>Quarter</a:t>
            </a:r>
          </a:p>
          <a:p>
            <a:r>
              <a:rPr lang="en-US" dirty="0" err="1" smtClean="0"/>
              <a:t>GeographicalName</a:t>
            </a:r>
            <a:endParaRPr lang="en-US" dirty="0" smtClean="0"/>
          </a:p>
          <a:p>
            <a:r>
              <a:rPr lang="en-US" dirty="0" err="1" smtClean="0"/>
              <a:t>BioGeographicalRegion</a:t>
            </a:r>
            <a:endParaRPr lang="en-US" dirty="0" smtClean="0"/>
          </a:p>
          <a:p>
            <a:r>
              <a:rPr lang="en-US" dirty="0" err="1" smtClean="0"/>
              <a:t>HabitatsAndBiotopes</a:t>
            </a:r>
            <a:endParaRPr lang="en-US" dirty="0" smtClean="0"/>
          </a:p>
          <a:p>
            <a:r>
              <a:rPr lang="en-US" dirty="0" err="1" smtClean="0"/>
              <a:t>SpeciesDistribution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05550"/>
            <a:ext cx="826440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Хранилище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Используется </a:t>
            </a:r>
            <a:r>
              <a:rPr lang="en-US" dirty="0" err="1" smtClean="0"/>
              <a:t>PostgreSQL</a:t>
            </a:r>
            <a:r>
              <a:rPr lang="en-US" dirty="0" smtClean="0"/>
              <a:t> </a:t>
            </a:r>
            <a:r>
              <a:rPr lang="ru-RU" dirty="0" smtClean="0"/>
              <a:t>с модулем </a:t>
            </a:r>
            <a:r>
              <a:rPr lang="en-US" dirty="0" err="1" smtClean="0"/>
              <a:t>PostGIS</a:t>
            </a:r>
            <a:endParaRPr lang="en-US" dirty="0" smtClean="0"/>
          </a:p>
          <a:p>
            <a:r>
              <a:rPr lang="ru-RU" dirty="0" smtClean="0"/>
              <a:t>Схема базы данных создана вручную</a:t>
            </a:r>
          </a:p>
          <a:p>
            <a:r>
              <a:rPr lang="ru-RU" dirty="0" smtClean="0"/>
              <a:t>Данные загружаются из </a:t>
            </a:r>
            <a:r>
              <a:rPr lang="en-US" dirty="0" smtClean="0"/>
              <a:t>.</a:t>
            </a:r>
            <a:r>
              <a:rPr lang="en-US" dirty="0" err="1" smtClean="0"/>
              <a:t>shp</a:t>
            </a:r>
            <a:r>
              <a:rPr lang="en-US" dirty="0" smtClean="0"/>
              <a:t> </a:t>
            </a:r>
            <a:r>
              <a:rPr lang="ru-RU" dirty="0" smtClean="0"/>
              <a:t>файлов вручную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610416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Инструментарий </a:t>
            </a:r>
            <a:r>
              <a:rPr lang="en-US" dirty="0" smtClean="0"/>
              <a:t>Linked Open Data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На данный момент не существует средств для комплексной поддержки наборов данных </a:t>
            </a:r>
            <a:r>
              <a:rPr lang="en-US" b="1" dirty="0" smtClean="0"/>
              <a:t>LOD</a:t>
            </a:r>
            <a:endParaRPr lang="ru-RU" b="1" dirty="0" smtClean="0"/>
          </a:p>
          <a:p>
            <a:r>
              <a:rPr lang="ru-RU" dirty="0" smtClean="0"/>
              <a:t>Средства публикации</a:t>
            </a:r>
            <a:endParaRPr lang="en-US" dirty="0" smtClean="0"/>
          </a:p>
          <a:p>
            <a:pPr lvl="1"/>
            <a:r>
              <a:rPr lang="en-US" dirty="0" smtClean="0"/>
              <a:t>D2R Server</a:t>
            </a:r>
          </a:p>
          <a:p>
            <a:pPr lvl="1"/>
            <a:r>
              <a:rPr lang="en-US" dirty="0" smtClean="0"/>
              <a:t>OpenLink Virtuoso Universal Server</a:t>
            </a:r>
          </a:p>
          <a:p>
            <a:r>
              <a:rPr lang="ru-RU" dirty="0" smtClean="0"/>
              <a:t>Генераторы связей</a:t>
            </a:r>
            <a:endParaRPr lang="en-US" dirty="0" smtClean="0"/>
          </a:p>
          <a:p>
            <a:pPr lvl="1"/>
            <a:r>
              <a:rPr lang="en-US" dirty="0" smtClean="0"/>
              <a:t>SILK, LIMES</a:t>
            </a:r>
          </a:p>
          <a:p>
            <a:r>
              <a:rPr lang="ru-RU" dirty="0" smtClean="0"/>
              <a:t>Библиотеки поддержки стека технологий </a:t>
            </a:r>
            <a:r>
              <a:rPr lang="en-US" dirty="0" smtClean="0"/>
              <a:t>Semantic Web </a:t>
            </a:r>
            <a:r>
              <a:rPr lang="ru-RU" dirty="0" smtClean="0"/>
              <a:t>доступны для распространенных языков программирования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610416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Онтология ООПТ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Использовались следующие словари </a:t>
            </a:r>
            <a:r>
              <a:rPr lang="en-US" dirty="0" smtClean="0"/>
              <a:t>LOD:</a:t>
            </a:r>
          </a:p>
          <a:p>
            <a:pPr lvl="1"/>
            <a:r>
              <a:rPr lang="ru-RU" dirty="0"/>
              <a:t>Набор данных о пространственных объектах и их названиях </a:t>
            </a:r>
            <a:r>
              <a:rPr lang="en-GB" dirty="0" err="1" smtClean="0"/>
              <a:t>GeoNames</a:t>
            </a:r>
            <a:r>
              <a:rPr lang="ru-RU" dirty="0" smtClean="0"/>
              <a:t>;</a:t>
            </a:r>
            <a:endParaRPr lang="ru-RU" dirty="0"/>
          </a:p>
          <a:p>
            <a:pPr lvl="1"/>
            <a:r>
              <a:rPr lang="ru-RU" dirty="0"/>
              <a:t>Набор данных о биологических видах </a:t>
            </a:r>
            <a:r>
              <a:rPr lang="en-GB" dirty="0" err="1" smtClean="0"/>
              <a:t>GeoSpecies</a:t>
            </a:r>
            <a:r>
              <a:rPr lang="ru-RU" dirty="0" smtClean="0"/>
              <a:t>;</a:t>
            </a:r>
            <a:endParaRPr lang="ru-RU" dirty="0"/>
          </a:p>
          <a:p>
            <a:pPr lvl="1"/>
            <a:r>
              <a:rPr lang="en-GB" dirty="0"/>
              <a:t>RDF </a:t>
            </a:r>
            <a:r>
              <a:rPr lang="en-GB" dirty="0" err="1"/>
              <a:t>словарь</a:t>
            </a:r>
            <a:r>
              <a:rPr lang="en-GB" dirty="0"/>
              <a:t> W3C Basic Geo </a:t>
            </a:r>
            <a:r>
              <a:rPr lang="en-GB" dirty="0" smtClean="0"/>
              <a:t>Vocabulary;</a:t>
            </a:r>
            <a:endParaRPr lang="ru-RU" dirty="0"/>
          </a:p>
          <a:p>
            <a:pPr lvl="1"/>
            <a:r>
              <a:rPr lang="en-GB" dirty="0"/>
              <a:t>RDF </a:t>
            </a:r>
            <a:r>
              <a:rPr lang="en-GB" dirty="0" err="1"/>
              <a:t>словарь</a:t>
            </a:r>
            <a:r>
              <a:rPr lang="en-GB" dirty="0"/>
              <a:t> </a:t>
            </a:r>
            <a:r>
              <a:rPr lang="en-GB" dirty="0" err="1"/>
              <a:t>NeoGeo</a:t>
            </a:r>
            <a:r>
              <a:rPr lang="en-GB" dirty="0"/>
              <a:t> Geometry </a:t>
            </a:r>
            <a:r>
              <a:rPr lang="en-GB" dirty="0" smtClean="0"/>
              <a:t>Ontology;</a:t>
            </a:r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610416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787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Онтология ООПТ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85465"/>
            <a:ext cx="5976664" cy="532401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05550"/>
            <a:ext cx="682424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836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Используется </a:t>
            </a:r>
            <a:r>
              <a:rPr lang="en-US" dirty="0" smtClean="0"/>
              <a:t>D2R Server</a:t>
            </a:r>
            <a:endParaRPr lang="ru-RU" dirty="0" smtClean="0"/>
          </a:p>
          <a:p>
            <a:r>
              <a:rPr lang="ru-RU" dirty="0" smtClean="0"/>
              <a:t>Правила отображения сгенерированы автоматически и вручную совмещены с онтологией</a:t>
            </a:r>
          </a:p>
          <a:p>
            <a:r>
              <a:rPr lang="ru-RU" dirty="0" smtClean="0"/>
              <a:t>Осуществляет </a:t>
            </a:r>
            <a:r>
              <a:rPr lang="ru-RU" dirty="0" err="1" smtClean="0"/>
              <a:t>дереференсирование</a:t>
            </a:r>
            <a:r>
              <a:rPr lang="ru-RU" dirty="0" smtClean="0"/>
              <a:t> </a:t>
            </a:r>
            <a:r>
              <a:rPr lang="en-US" dirty="0" smtClean="0"/>
              <a:t>HTTP URI, </a:t>
            </a:r>
            <a:r>
              <a:rPr lang="ru-RU" dirty="0" smtClean="0"/>
              <a:t>а также предоставляет </a:t>
            </a:r>
            <a:r>
              <a:rPr lang="en-US" dirty="0" smtClean="0"/>
              <a:t>SPARQL </a:t>
            </a:r>
            <a:r>
              <a:rPr lang="ru-RU" dirty="0" smtClean="0"/>
              <a:t>доступ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610416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Пространственные данные в сети 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Широко распространенный тип данных</a:t>
            </a:r>
          </a:p>
          <a:p>
            <a:r>
              <a:rPr lang="ru-RU" dirty="0" smtClean="0"/>
              <a:t>Хорошо структурированы и стандартизированы</a:t>
            </a:r>
          </a:p>
          <a:p>
            <a:r>
              <a:rPr lang="ru-RU" dirty="0"/>
              <a:t>Служат мостом между различными предметными </a:t>
            </a:r>
            <a:r>
              <a:rPr lang="ru-RU" dirty="0" smtClean="0"/>
              <a:t>областями</a:t>
            </a:r>
          </a:p>
          <a:p>
            <a:r>
              <a:rPr lang="ru-RU" dirty="0" smtClean="0"/>
              <a:t>Существует развитая культура обмена пространственными данными</a:t>
            </a:r>
            <a:endParaRPr lang="ru-RU" dirty="0"/>
          </a:p>
          <a:p>
            <a:r>
              <a:rPr lang="ru-RU" b="1" dirty="0" smtClean="0"/>
              <a:t>Слабо интегрированы в глобальное информационное пространство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5177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Связывание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Генератор связей основан на инструменте </a:t>
            </a:r>
            <a:r>
              <a:rPr lang="en-US" dirty="0" smtClean="0"/>
              <a:t>SILK</a:t>
            </a:r>
          </a:p>
          <a:p>
            <a:r>
              <a:rPr lang="ru-RU" dirty="0" smtClean="0"/>
              <a:t>Внешние наборы данных и правила связывания задаются вручную</a:t>
            </a:r>
          </a:p>
          <a:p>
            <a:r>
              <a:rPr lang="ru-RU" dirty="0" smtClean="0"/>
              <a:t>Генерируемые связи имеют атрибут «степень идентичности»</a:t>
            </a:r>
          </a:p>
          <a:p>
            <a:r>
              <a:rPr lang="ru-RU" dirty="0" smtClean="0"/>
              <a:t>При публикации используются предикаты </a:t>
            </a:r>
            <a:r>
              <a:rPr lang="en-US" dirty="0" err="1" smtClean="0"/>
              <a:t>owl:sameAs</a:t>
            </a:r>
            <a:r>
              <a:rPr lang="en-US" dirty="0" smtClean="0"/>
              <a:t>, </a:t>
            </a:r>
            <a:r>
              <a:rPr lang="en-US" dirty="0" err="1" smtClean="0"/>
              <a:t>rdf:seeAlso</a:t>
            </a:r>
            <a:endParaRPr lang="ru-RU" dirty="0" smtClean="0"/>
          </a:p>
          <a:p>
            <a:r>
              <a:rPr lang="ru-RU" dirty="0" smtClean="0"/>
              <a:t>Возможна генерация транзитивных связей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610416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80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Хранилище связей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6" y="6305550"/>
            <a:ext cx="754432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21</a:t>
            </a:fld>
            <a:endParaRPr lang="en-US" dirty="0"/>
          </a:p>
        </p:txBody>
      </p:sp>
      <p:pic>
        <p:nvPicPr>
          <p:cNvPr id="5" name="Рисунок 4" descr="linkst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96752"/>
            <a:ext cx="7093778" cy="4827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3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Дальнейшая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Интеграция данных из нескольких источников</a:t>
            </a:r>
          </a:p>
          <a:p>
            <a:r>
              <a:rPr lang="ru-RU" dirty="0" smtClean="0"/>
              <a:t>Генерация схемы БД, онтологии, правил отображения и идентичности по прикладной </a:t>
            </a:r>
            <a:r>
              <a:rPr lang="en-US" dirty="0" smtClean="0"/>
              <a:t>GML </a:t>
            </a:r>
            <a:r>
              <a:rPr lang="ru-RU" dirty="0" smtClean="0"/>
              <a:t>схеме</a:t>
            </a:r>
            <a:endParaRPr lang="en-US" dirty="0" smtClean="0"/>
          </a:p>
          <a:p>
            <a:r>
              <a:rPr lang="ru-RU" dirty="0" smtClean="0"/>
              <a:t>Поддержка </a:t>
            </a:r>
            <a:r>
              <a:rPr lang="en-US" dirty="0" smtClean="0"/>
              <a:t>WFS, WMS, KML …</a:t>
            </a:r>
          </a:p>
          <a:p>
            <a:r>
              <a:rPr lang="ru-RU" dirty="0" smtClean="0"/>
              <a:t>Поддержка </a:t>
            </a:r>
            <a:r>
              <a:rPr lang="en-US" dirty="0" err="1" smtClean="0"/>
              <a:t>GeoSPARQL</a:t>
            </a:r>
            <a:endParaRPr lang="ru-RU" dirty="0" smtClean="0"/>
          </a:p>
          <a:p>
            <a:r>
              <a:rPr lang="ru-RU" dirty="0" smtClean="0"/>
              <a:t>Улучшение механизма генерации связей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05550"/>
            <a:ext cx="682424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57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05550"/>
            <a:ext cx="682424" cy="476250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20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Проект</a:t>
            </a:r>
            <a:r>
              <a:rPr lang="en-US" sz="4400" dirty="0" smtClean="0"/>
              <a:t> </a:t>
            </a:r>
            <a:r>
              <a:rPr lang="en-US" sz="4400" dirty="0" smtClean="0"/>
              <a:t>Linked </a:t>
            </a:r>
            <a:r>
              <a:rPr lang="en-US" sz="4400" dirty="0" smtClean="0"/>
              <a:t>Open Data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Linked Open Data </a:t>
            </a:r>
            <a:r>
              <a:rPr lang="ru-RU" dirty="0" smtClean="0"/>
              <a:t>– открытый проект при поддержке </a:t>
            </a:r>
            <a:r>
              <a:rPr lang="en-US" dirty="0" smtClean="0"/>
              <a:t>W3C, </a:t>
            </a:r>
            <a:r>
              <a:rPr lang="ru-RU" dirty="0" smtClean="0"/>
              <a:t>цель которого состоит в распространении в сети связанных массивов </a:t>
            </a:r>
            <a:r>
              <a:rPr lang="en-US" dirty="0" smtClean="0"/>
              <a:t>RDF </a:t>
            </a:r>
            <a:r>
              <a:rPr lang="ru-RU" dirty="0" smtClean="0"/>
              <a:t>данных</a:t>
            </a:r>
          </a:p>
          <a:p>
            <a:r>
              <a:rPr lang="ru-RU" dirty="0" smtClean="0"/>
              <a:t>Проект рекомендует ряд правил  публикации данных в сети с использованием стека технологий Семантического Веб, которые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способствуют повторному использованию данных;</a:t>
            </a:r>
            <a:endParaRPr lang="en-US" dirty="0" smtClean="0"/>
          </a:p>
          <a:p>
            <a:pPr lvl="1"/>
            <a:r>
              <a:rPr lang="ru-RU" dirty="0" smtClean="0"/>
              <a:t>уменьшают общую избыточность данных;</a:t>
            </a:r>
            <a:endParaRPr lang="en-US" dirty="0" smtClean="0"/>
          </a:p>
          <a:p>
            <a:pPr lvl="1"/>
            <a:r>
              <a:rPr lang="ru-RU" dirty="0" smtClean="0"/>
              <a:t>повышают реальную и потенциальную степень взаимосвязанности данных;</a:t>
            </a:r>
            <a:endParaRPr lang="en-US" dirty="0" smtClean="0"/>
          </a:p>
          <a:p>
            <a:pPr lvl="1"/>
            <a:r>
              <a:rPr lang="ru-RU" dirty="0" smtClean="0"/>
              <a:t>позволяют улучшать ценность данных за счет сетевых эффектов.</a:t>
            </a:r>
            <a:endParaRPr lang="en-US" dirty="0" smtClean="0"/>
          </a:p>
          <a:p>
            <a:endParaRPr lang="en-US" dirty="0" smtClean="0"/>
          </a:p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r>
              <a:rPr lang="en-US" dirty="0" smtClean="0"/>
              <a:t>Linked Open Data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Использовать </a:t>
            </a:r>
            <a:r>
              <a:rPr lang="en-US" dirty="0" smtClean="0"/>
              <a:t>URIs </a:t>
            </a:r>
            <a:r>
              <a:rPr lang="ru-RU" dirty="0" smtClean="0"/>
              <a:t>для именования вещей</a:t>
            </a:r>
            <a:endParaRPr lang="en-US" dirty="0" smtClean="0"/>
          </a:p>
          <a:p>
            <a:pPr lvl="1"/>
            <a:r>
              <a:rPr lang="ru-RU" dirty="0" smtClean="0"/>
              <a:t>всего чего угодно</a:t>
            </a:r>
            <a:r>
              <a:rPr lang="en-US" dirty="0" smtClean="0"/>
              <a:t>, </a:t>
            </a:r>
            <a:r>
              <a:rPr lang="ru-RU" dirty="0" smtClean="0"/>
              <a:t>а не только документов</a:t>
            </a:r>
            <a:endParaRPr lang="en-US" dirty="0" smtClean="0"/>
          </a:p>
          <a:p>
            <a:r>
              <a:rPr lang="ru-RU" dirty="0" smtClean="0"/>
              <a:t>Использовать </a:t>
            </a:r>
            <a:r>
              <a:rPr lang="en-US" dirty="0" smtClean="0"/>
              <a:t>HTTP URIs</a:t>
            </a:r>
          </a:p>
          <a:p>
            <a:pPr lvl="1"/>
            <a:r>
              <a:rPr lang="ru-RU" dirty="0" smtClean="0"/>
              <a:t>глобально уникальные имена</a:t>
            </a:r>
            <a:r>
              <a:rPr lang="en-US" dirty="0" smtClean="0"/>
              <a:t>, </a:t>
            </a:r>
            <a:r>
              <a:rPr lang="ru-RU" dirty="0" smtClean="0"/>
              <a:t>распределенная собственность</a:t>
            </a:r>
            <a:endParaRPr lang="en-US" dirty="0" smtClean="0"/>
          </a:p>
          <a:p>
            <a:pPr lvl="1"/>
            <a:r>
              <a:rPr lang="ru-RU" dirty="0" smtClean="0"/>
              <a:t>позволяют людям находить вещи по именам</a:t>
            </a:r>
            <a:endParaRPr lang="en-US" dirty="0" smtClean="0"/>
          </a:p>
          <a:p>
            <a:r>
              <a:rPr lang="ru-RU" dirty="0" smtClean="0"/>
              <a:t>Предоставлять информацию о вещах в формате </a:t>
            </a:r>
            <a:r>
              <a:rPr lang="en-US" dirty="0" smtClean="0"/>
              <a:t>RDF</a:t>
            </a:r>
          </a:p>
          <a:p>
            <a:pPr lvl="1"/>
            <a:r>
              <a:rPr lang="ru-RU" dirty="0" smtClean="0"/>
              <a:t>в ответ на запрос </a:t>
            </a:r>
            <a:r>
              <a:rPr lang="en-US" dirty="0" smtClean="0"/>
              <a:t>URI</a:t>
            </a:r>
          </a:p>
          <a:p>
            <a:r>
              <a:rPr lang="ru-RU" dirty="0" smtClean="0"/>
              <a:t>Включать в </a:t>
            </a:r>
            <a:r>
              <a:rPr lang="en-US" dirty="0" smtClean="0"/>
              <a:t>RDF </a:t>
            </a:r>
            <a:r>
              <a:rPr lang="ru-RU" dirty="0" smtClean="0"/>
              <a:t>ссылки на другие</a:t>
            </a:r>
            <a:r>
              <a:rPr lang="en-US" dirty="0" smtClean="0"/>
              <a:t> URI</a:t>
            </a:r>
          </a:p>
          <a:p>
            <a:pPr lvl="1"/>
            <a:r>
              <a:rPr lang="ru-RU" dirty="0" smtClean="0"/>
              <a:t>используются уже существующие словари</a:t>
            </a:r>
          </a:p>
          <a:p>
            <a:pPr lvl="1"/>
            <a:r>
              <a:rPr lang="ru-RU" dirty="0" smtClean="0"/>
              <a:t>позволяет находить релевантную информацию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Облако </a:t>
            </a:r>
            <a:r>
              <a:rPr lang="en-US" dirty="0" smtClean="0"/>
              <a:t>Link Open Data</a:t>
            </a:r>
            <a:endParaRPr lang="ru-RU" dirty="0"/>
          </a:p>
        </p:txBody>
      </p:sp>
      <p:pic>
        <p:nvPicPr>
          <p:cNvPr id="10" name="Содержимое 9" descr="lod-datasets_2011-09-19_color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4712" y="1447800"/>
            <a:ext cx="7280125" cy="48006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Предпосылки работы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Коллектив ВЦ РАН работает над публикацией научных данных в Веб</a:t>
            </a:r>
            <a:endParaRPr lang="en-US" sz="3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Технологии Семантического Веб ранее использовались нами в основе некоторых проектов, но никогда выставлялись наружу</a:t>
            </a:r>
            <a:endParaRPr lang="en-US" dirty="0" smtClean="0"/>
          </a:p>
          <a:p>
            <a:r>
              <a:rPr lang="ru-RU" noProof="0" dirty="0" smtClean="0"/>
              <a:t>У нас есть данные, которые мы хотели бы сделать доступными в пространстве </a:t>
            </a:r>
            <a:r>
              <a:rPr lang="en-US" noProof="0" dirty="0" smtClean="0"/>
              <a:t>Linked Open Data</a:t>
            </a:r>
          </a:p>
          <a:p>
            <a:r>
              <a:rPr lang="ru-RU" dirty="0" smtClean="0"/>
              <a:t>Для</a:t>
            </a:r>
            <a:r>
              <a:rPr lang="ru-RU" noProof="0" dirty="0" smtClean="0"/>
              <a:t> первого опыта были взяты наборы данных об Особо Охраняемых Природных Территориях (ООПТ)</a:t>
            </a:r>
            <a:endParaRPr lang="en-US" noProof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200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 сделать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Предложить единую модель данных об ООПТ</a:t>
            </a:r>
          </a:p>
          <a:p>
            <a:r>
              <a:rPr lang="ru-RU" dirty="0" smtClean="0"/>
              <a:t>Создать хранилище данных</a:t>
            </a:r>
            <a:endParaRPr lang="en-US" dirty="0" smtClean="0"/>
          </a:p>
          <a:p>
            <a:r>
              <a:rPr lang="ru-RU" dirty="0" smtClean="0"/>
              <a:t>Опубликовать данные в пространстве </a:t>
            </a:r>
            <a:r>
              <a:rPr lang="en-US" dirty="0" smtClean="0"/>
              <a:t>LOD</a:t>
            </a:r>
          </a:p>
          <a:p>
            <a:pPr lvl="1"/>
            <a:r>
              <a:rPr lang="ru-RU" dirty="0" smtClean="0"/>
              <a:t>представить модель данных об ООПТ в форме </a:t>
            </a:r>
            <a:r>
              <a:rPr lang="en-US" dirty="0" smtClean="0"/>
              <a:t>OWL </a:t>
            </a:r>
            <a:r>
              <a:rPr lang="ru-RU" dirty="0" smtClean="0"/>
              <a:t>онтологии</a:t>
            </a:r>
          </a:p>
          <a:p>
            <a:pPr lvl="1"/>
            <a:r>
              <a:rPr lang="ru-RU" dirty="0" smtClean="0"/>
              <a:t>установить связи со внешними наборами данных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данных: основы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Основывается на схемах имеющихся у нас наборов данных об ООПТ (наборов </a:t>
            </a:r>
            <a:r>
              <a:rPr lang="en-US" dirty="0" smtClean="0"/>
              <a:t>.</a:t>
            </a:r>
            <a:r>
              <a:rPr lang="en-US" dirty="0" err="1" smtClean="0"/>
              <a:t>shp</a:t>
            </a:r>
            <a:r>
              <a:rPr lang="en-US" dirty="0" smtClean="0"/>
              <a:t> </a:t>
            </a:r>
            <a:r>
              <a:rPr lang="ru-RU" dirty="0" smtClean="0"/>
              <a:t>файлов)</a:t>
            </a:r>
          </a:p>
          <a:p>
            <a:r>
              <a:rPr lang="ru-RU" dirty="0" smtClean="0"/>
              <a:t>Удовлетворяет требованиям ФЗ РФ</a:t>
            </a:r>
          </a:p>
          <a:p>
            <a:r>
              <a:rPr lang="ru-RU" dirty="0" smtClean="0"/>
              <a:t>Совместима с распространенными в мире стандартами на публикацию пространственных данных и данных об ООПТ в частности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970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Исходные наборы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информация об объекте «охраняемая территория»</a:t>
            </a:r>
          </a:p>
          <a:p>
            <a:r>
              <a:rPr lang="ru-RU" dirty="0" smtClean="0"/>
              <a:t>информация об охраняемых объектах</a:t>
            </a:r>
          </a:p>
          <a:p>
            <a:r>
              <a:rPr lang="ru-RU" dirty="0" smtClean="0"/>
              <a:t>вспомогательные объекты, связанные с тематическими</a:t>
            </a:r>
          </a:p>
          <a:p>
            <a:r>
              <a:rPr lang="ru-RU" dirty="0" smtClean="0"/>
              <a:t>нетематические объекты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E82897-DF76-4FAF-8E1C-FF87100549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882</Words>
  <Application>Microsoft Office PowerPoint</Application>
  <PresentationFormat>Экран (4:3)</PresentationFormat>
  <Paragraphs>164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Онтологическое моделирование и публикация данных об Особо Охраняемых Природных Территориях </vt:lpstr>
      <vt:lpstr>Пространственные данные в сети Интернет</vt:lpstr>
      <vt:lpstr>Проект Linked Open Data</vt:lpstr>
      <vt:lpstr>Принципы Linked Open Data</vt:lpstr>
      <vt:lpstr>Облако Link Open Data</vt:lpstr>
      <vt:lpstr>Предпосылки работы</vt:lpstr>
      <vt:lpstr>Что необходимо сделать</vt:lpstr>
      <vt:lpstr>Модель данных: основы</vt:lpstr>
      <vt:lpstr>Исходные наборы данных</vt:lpstr>
      <vt:lpstr>Исходные наборы данных</vt:lpstr>
      <vt:lpstr>Требования законодательства</vt:lpstr>
      <vt:lpstr>Используемые международные стандарты</vt:lpstr>
      <vt:lpstr>Объединенная схема данных</vt:lpstr>
      <vt:lpstr>Ключевые классы</vt:lpstr>
      <vt:lpstr>Хранилище данных</vt:lpstr>
      <vt:lpstr>Инструментарий Linked Open Data</vt:lpstr>
      <vt:lpstr>Онтология ООПТ</vt:lpstr>
      <vt:lpstr>Онтология ООПТ</vt:lpstr>
      <vt:lpstr>Публикация</vt:lpstr>
      <vt:lpstr>Связывание</vt:lpstr>
      <vt:lpstr>Хранилище связей</vt:lpstr>
      <vt:lpstr>Дальнейшая работа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2012-05-31T09:47:24Z</dcterms:created>
  <dcterms:modified xsi:type="dcterms:W3CDTF">2012-10-16T12:22:09Z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TC101671299990</vt:lpwstr>
  </property>
</Properties>
</file>