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62" r:id="rId4"/>
    <p:sldId id="290" r:id="rId5"/>
    <p:sldId id="258" r:id="rId6"/>
    <p:sldId id="259" r:id="rId7"/>
    <p:sldId id="260" r:id="rId8"/>
    <p:sldId id="261" r:id="rId9"/>
    <p:sldId id="286" r:id="rId10"/>
    <p:sldId id="263" r:id="rId11"/>
    <p:sldId id="264" r:id="rId12"/>
    <p:sldId id="265" r:id="rId13"/>
    <p:sldId id="266" r:id="rId14"/>
    <p:sldId id="267" r:id="rId15"/>
    <p:sldId id="270" r:id="rId16"/>
    <p:sldId id="269" r:id="rId17"/>
    <p:sldId id="268" r:id="rId18"/>
    <p:sldId id="271" r:id="rId19"/>
    <p:sldId id="272" r:id="rId20"/>
    <p:sldId id="273" r:id="rId21"/>
    <p:sldId id="274" r:id="rId22"/>
    <p:sldId id="275" r:id="rId23"/>
    <p:sldId id="276" r:id="rId24"/>
    <p:sldId id="277" r:id="rId25"/>
    <p:sldId id="278" r:id="rId26"/>
    <p:sldId id="279" r:id="rId27"/>
    <p:sldId id="280" r:id="rId28"/>
    <p:sldId id="281" r:id="rId29"/>
    <p:sldId id="285" r:id="rId30"/>
    <p:sldId id="282" r:id="rId31"/>
    <p:sldId id="288" r:id="rId32"/>
    <p:sldId id="289" r:id="rId33"/>
    <p:sldId id="287" r:id="rId34"/>
    <p:sldId id="292" r:id="rId35"/>
    <p:sldId id="284"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82CA7E-0930-4364-8DA0-0479E62A1F8D}" type="datetimeFigureOut">
              <a:rPr lang="ru-RU" smtClean="0"/>
              <a:pPr/>
              <a:t>17.10.2012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EB3F0-DD9E-4717-90C6-4717EFBCEF8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2CA7E-0930-4364-8DA0-0479E62A1F8D}" type="datetimeFigureOut">
              <a:rPr lang="ru-RU" smtClean="0"/>
              <a:pPr/>
              <a:t>17.10.2012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EB3F0-DD9E-4717-90C6-4717EFBCEF8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3071834"/>
          </a:xfrm>
        </p:spPr>
        <p:txBody>
          <a:bodyPr>
            <a:normAutofit fontScale="90000"/>
          </a:bodyPr>
          <a:lstStyle/>
          <a:p>
            <a:r>
              <a:rPr lang="en-GB" sz="2000" b="1" dirty="0" smtClean="0"/>
              <a:t>RCDL’2012  </a:t>
            </a:r>
            <a:r>
              <a:rPr lang="en-GB" sz="2000" b="1" dirty="0" err="1" smtClean="0"/>
              <a:t>Pereslavl</a:t>
            </a:r>
            <a:r>
              <a:rPr lang="en-GB" sz="2000" b="1" dirty="0" smtClean="0"/>
              <a:t> </a:t>
            </a:r>
            <a:r>
              <a:rPr lang="en-GB" sz="2000" b="1" dirty="0" err="1" smtClean="0"/>
              <a:t>Zalesskiy</a:t>
            </a:r>
            <a:r>
              <a:rPr lang="en-GB" sz="2000" b="1" dirty="0" smtClean="0"/>
              <a:t>, October  15-18, 2012</a:t>
            </a:r>
            <a:br>
              <a:rPr lang="en-GB" sz="2000" b="1" dirty="0" smtClean="0"/>
            </a:br>
            <a:r>
              <a:rPr lang="en-GB" b="1" dirty="0" smtClean="0"/>
              <a:t/>
            </a:r>
            <a:br>
              <a:rPr lang="en-GB" b="1" dirty="0" smtClean="0"/>
            </a:br>
            <a:r>
              <a:rPr lang="en-GB" sz="4900" b="1" dirty="0" smtClean="0"/>
              <a:t>Intelligent Tools for the Semantic Internet Navigator Design</a:t>
            </a:r>
            <a:r>
              <a:rPr lang="ru-RU" b="1" dirty="0" smtClean="0"/>
              <a:t/>
            </a:r>
            <a:br>
              <a:rPr lang="ru-RU" b="1" dirty="0" smtClean="0"/>
            </a:br>
            <a:endParaRPr lang="ru-RU" dirty="0"/>
          </a:p>
        </p:txBody>
      </p:sp>
      <p:sp>
        <p:nvSpPr>
          <p:cNvPr id="3" name="Подзаголовок 2"/>
          <p:cNvSpPr>
            <a:spLocks noGrp="1"/>
          </p:cNvSpPr>
          <p:nvPr>
            <p:ph type="subTitle" idx="1"/>
          </p:nvPr>
        </p:nvSpPr>
        <p:spPr>
          <a:xfrm>
            <a:off x="357158" y="3214686"/>
            <a:ext cx="8572560" cy="3643314"/>
          </a:xfrm>
        </p:spPr>
        <p:txBody>
          <a:bodyPr>
            <a:normAutofit fontScale="92500" lnSpcReduction="20000"/>
          </a:bodyPr>
          <a:lstStyle/>
          <a:p>
            <a:r>
              <a:rPr lang="en-US" b="1" dirty="0">
                <a:solidFill>
                  <a:schemeClr val="tx1"/>
                </a:solidFill>
              </a:rPr>
              <a:t>© </a:t>
            </a:r>
            <a:r>
              <a:rPr lang="en-GB" b="1" dirty="0">
                <a:solidFill>
                  <a:schemeClr val="tx1"/>
                </a:solidFill>
              </a:rPr>
              <a:t>I. P. </a:t>
            </a:r>
            <a:r>
              <a:rPr lang="en-GB" b="1" dirty="0" err="1">
                <a:solidFill>
                  <a:schemeClr val="tx1"/>
                </a:solidFill>
              </a:rPr>
              <a:t>Kuznetsov</a:t>
            </a:r>
            <a:r>
              <a:rPr lang="en-US" b="1" dirty="0">
                <a:solidFill>
                  <a:schemeClr val="tx1"/>
                </a:solidFill>
              </a:rPr>
              <a:t>                       © </a:t>
            </a:r>
            <a:r>
              <a:rPr lang="en-GB" b="1" dirty="0">
                <a:solidFill>
                  <a:schemeClr val="tx1"/>
                </a:solidFill>
              </a:rPr>
              <a:t>M. M. </a:t>
            </a:r>
            <a:r>
              <a:rPr lang="en-GB" b="1" dirty="0" err="1">
                <a:solidFill>
                  <a:schemeClr val="tx1"/>
                </a:solidFill>
              </a:rPr>
              <a:t>Charnine</a:t>
            </a:r>
            <a:r>
              <a:rPr lang="en-US" b="1" dirty="0">
                <a:solidFill>
                  <a:schemeClr val="tx1"/>
                </a:solidFill>
              </a:rPr>
              <a:t>                    © </a:t>
            </a:r>
            <a:r>
              <a:rPr lang="en-GB" b="1" dirty="0">
                <a:solidFill>
                  <a:schemeClr val="tx1"/>
                </a:solidFill>
              </a:rPr>
              <a:t>E.B. </a:t>
            </a:r>
            <a:r>
              <a:rPr lang="en-GB" b="1" dirty="0" err="1">
                <a:solidFill>
                  <a:schemeClr val="tx1"/>
                </a:solidFill>
              </a:rPr>
              <a:t>Kozerenko</a:t>
            </a:r>
            <a:endParaRPr lang="ru-RU" b="1" dirty="0">
              <a:solidFill>
                <a:schemeClr val="tx1"/>
              </a:solidFill>
            </a:endParaRPr>
          </a:p>
          <a:p>
            <a:r>
              <a:rPr lang="en-US" b="1" dirty="0">
                <a:solidFill>
                  <a:schemeClr val="tx1"/>
                </a:solidFill>
              </a:rPr>
              <a:t>  © </a:t>
            </a:r>
            <a:r>
              <a:rPr lang="en-GB" b="1" dirty="0">
                <a:solidFill>
                  <a:schemeClr val="tx1"/>
                </a:solidFill>
              </a:rPr>
              <a:t>N. V. </a:t>
            </a:r>
            <a:r>
              <a:rPr lang="en-GB" b="1" dirty="0" err="1">
                <a:solidFill>
                  <a:schemeClr val="tx1"/>
                </a:solidFill>
              </a:rPr>
              <a:t>Somin</a:t>
            </a:r>
            <a:r>
              <a:rPr lang="en-US" b="1" dirty="0">
                <a:solidFill>
                  <a:schemeClr val="tx1"/>
                </a:solidFill>
              </a:rPr>
              <a:t>                       © </a:t>
            </a:r>
            <a:r>
              <a:rPr lang="en-GB" b="1" dirty="0">
                <a:solidFill>
                  <a:schemeClr val="tx1"/>
                </a:solidFill>
              </a:rPr>
              <a:t>V.G. </a:t>
            </a:r>
            <a:r>
              <a:rPr lang="en-GB" b="1" dirty="0" err="1">
                <a:solidFill>
                  <a:schemeClr val="tx1"/>
                </a:solidFill>
              </a:rPr>
              <a:t>Nikolaev</a:t>
            </a:r>
            <a:r>
              <a:rPr lang="en-US" b="1" dirty="0">
                <a:solidFill>
                  <a:schemeClr val="tx1"/>
                </a:solidFill>
              </a:rPr>
              <a:t>                  © </a:t>
            </a:r>
            <a:r>
              <a:rPr lang="en-GB" b="1" dirty="0">
                <a:solidFill>
                  <a:schemeClr val="tx1"/>
                </a:solidFill>
              </a:rPr>
              <a:t>A.G. </a:t>
            </a:r>
            <a:r>
              <a:rPr lang="en-GB" b="1" dirty="0" err="1" smtClean="0">
                <a:solidFill>
                  <a:schemeClr val="tx1"/>
                </a:solidFill>
              </a:rPr>
              <a:t>Matskevich</a:t>
            </a:r>
            <a:endParaRPr lang="en-GB" b="1" dirty="0" smtClean="0">
              <a:solidFill>
                <a:schemeClr val="tx1"/>
              </a:solidFill>
            </a:endParaRPr>
          </a:p>
          <a:p>
            <a:endParaRPr lang="ru-RU" b="1" dirty="0">
              <a:solidFill>
                <a:schemeClr val="tx1"/>
              </a:solidFill>
            </a:endParaRPr>
          </a:p>
          <a:p>
            <a:r>
              <a:rPr lang="en-GB" b="1" dirty="0">
                <a:solidFill>
                  <a:schemeClr val="tx1"/>
                </a:solidFill>
              </a:rPr>
              <a:t>Institute of Informatics Problems of the Russian Academy of Sciences</a:t>
            </a:r>
            <a:r>
              <a:rPr lang="en-US" b="1" dirty="0">
                <a:solidFill>
                  <a:schemeClr val="tx1"/>
                </a:solidFill>
              </a:rPr>
              <a:t>,  </a:t>
            </a:r>
            <a:endParaRPr lang="ru-RU" b="1" dirty="0">
              <a:solidFill>
                <a:schemeClr val="tx1"/>
              </a:solidFill>
            </a:endParaRPr>
          </a:p>
          <a:p>
            <a:r>
              <a:rPr lang="en-US" b="1" dirty="0">
                <a:solidFill>
                  <a:schemeClr val="tx1"/>
                </a:solidFill>
              </a:rPr>
              <a:t> </a:t>
            </a:r>
            <a:r>
              <a:rPr lang="en-US" b="1" dirty="0" smtClean="0">
                <a:solidFill>
                  <a:schemeClr val="tx1"/>
                </a:solidFill>
              </a:rPr>
              <a:t>Moscow, Russia</a:t>
            </a:r>
            <a:endParaRPr lang="ru-RU"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General Considerations for </a:t>
            </a:r>
            <a:r>
              <a:rPr lang="en-GB" dirty="0" err="1" smtClean="0"/>
              <a:t>Encyclopedia</a:t>
            </a:r>
            <a:r>
              <a:rPr lang="en-GB" dirty="0" smtClean="0"/>
              <a:t> Design</a:t>
            </a:r>
            <a:endParaRPr lang="ru-RU" dirty="0"/>
          </a:p>
        </p:txBody>
      </p:sp>
      <p:sp>
        <p:nvSpPr>
          <p:cNvPr id="3" name="Содержимое 2"/>
          <p:cNvSpPr>
            <a:spLocks noGrp="1"/>
          </p:cNvSpPr>
          <p:nvPr>
            <p:ph idx="1"/>
          </p:nvPr>
        </p:nvSpPr>
        <p:spPr/>
        <p:txBody>
          <a:bodyPr/>
          <a:lstStyle/>
          <a:p>
            <a:r>
              <a:rPr lang="en-GB" dirty="0" smtClean="0"/>
              <a:t>Creation of subject directories for allocation of main classes and subclasses</a:t>
            </a:r>
          </a:p>
          <a:p>
            <a:r>
              <a:rPr lang="en-GB" dirty="0" smtClean="0"/>
              <a:t> Definition of main notions</a:t>
            </a:r>
          </a:p>
          <a:p>
            <a:r>
              <a:rPr lang="en-GB" dirty="0" smtClean="0"/>
              <a:t>Building hyper-references for linking the </a:t>
            </a:r>
            <a:r>
              <a:rPr lang="en-GB" dirty="0" err="1" smtClean="0"/>
              <a:t>encyclopedia</a:t>
            </a:r>
            <a:r>
              <a:rPr lang="en-GB" dirty="0" smtClean="0"/>
              <a:t> entries (articles) between themselves and the references to primary sources</a:t>
            </a:r>
          </a:p>
          <a:p>
            <a:r>
              <a:rPr lang="en-GB" dirty="0" smtClean="0"/>
              <a:t>Dynamic character of information change</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Present state of the art</a:t>
            </a:r>
            <a:endParaRPr lang="ru-RU" dirty="0"/>
          </a:p>
        </p:txBody>
      </p:sp>
      <p:sp>
        <p:nvSpPr>
          <p:cNvPr id="3" name="Содержимое 2"/>
          <p:cNvSpPr>
            <a:spLocks noGrp="1"/>
          </p:cNvSpPr>
          <p:nvPr>
            <p:ph idx="1"/>
          </p:nvPr>
        </p:nvSpPr>
        <p:spPr/>
        <p:txBody>
          <a:bodyPr/>
          <a:lstStyle/>
          <a:p>
            <a:r>
              <a:rPr lang="en-GB" dirty="0" smtClean="0"/>
              <a:t>At present the majority of large electronic </a:t>
            </a:r>
            <a:r>
              <a:rPr lang="en-GB" dirty="0" err="1" smtClean="0"/>
              <a:t>encyclopedias</a:t>
            </a:r>
            <a:r>
              <a:rPr lang="en-GB" dirty="0" smtClean="0"/>
              <a:t> operating on-line have been created on the basis of printed materials of universal </a:t>
            </a:r>
            <a:r>
              <a:rPr lang="en-GB" dirty="0" err="1" smtClean="0"/>
              <a:t>encyclopediae</a:t>
            </a:r>
            <a:r>
              <a:rPr lang="en-GB" dirty="0" smtClean="0"/>
              <a:t>: </a:t>
            </a:r>
            <a:r>
              <a:rPr lang="en-GB" i="1" dirty="0" smtClean="0"/>
              <a:t>Big Soviet </a:t>
            </a:r>
            <a:r>
              <a:rPr lang="en-GB" i="1" dirty="0" err="1" smtClean="0"/>
              <a:t>Encyclopedia</a:t>
            </a:r>
            <a:r>
              <a:rPr lang="en-GB" dirty="0" smtClean="0"/>
              <a:t>, </a:t>
            </a:r>
            <a:r>
              <a:rPr lang="en-GB" i="1" dirty="0" smtClean="0"/>
              <a:t>Britannica</a:t>
            </a:r>
            <a:r>
              <a:rPr lang="en-GB" dirty="0" smtClean="0"/>
              <a:t>, </a:t>
            </a:r>
            <a:r>
              <a:rPr lang="en-GB" i="1" dirty="0" smtClean="0"/>
              <a:t>Big </a:t>
            </a:r>
            <a:r>
              <a:rPr lang="en-GB" i="1" dirty="0" err="1" smtClean="0"/>
              <a:t>Brockhaus</a:t>
            </a:r>
            <a:r>
              <a:rPr lang="en-GB" dirty="0" smtClean="0"/>
              <a:t>, </a:t>
            </a:r>
            <a:r>
              <a:rPr lang="en-GB" i="1" dirty="0" smtClean="0"/>
              <a:t>Big Larousse</a:t>
            </a:r>
            <a:r>
              <a:rPr lang="en-GB" dirty="0" smtClean="0"/>
              <a:t> and others. </a:t>
            </a:r>
          </a:p>
          <a:p>
            <a:r>
              <a:rPr lang="en-GB" dirty="0" smtClean="0"/>
              <a:t>Creation of such </a:t>
            </a:r>
            <a:r>
              <a:rPr lang="en-GB" dirty="0" err="1" smtClean="0"/>
              <a:t>encyclopediae</a:t>
            </a:r>
            <a:r>
              <a:rPr lang="en-GB" dirty="0" smtClean="0"/>
              <a:t> requires considerable human labour.</a:t>
            </a:r>
            <a:endParaRPr lang="ru-RU"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Challenges</a:t>
            </a:r>
            <a:endParaRPr lang="ru-RU" dirty="0"/>
          </a:p>
        </p:txBody>
      </p:sp>
      <p:sp>
        <p:nvSpPr>
          <p:cNvPr id="3" name="Содержимое 2"/>
          <p:cNvSpPr>
            <a:spLocks noGrp="1"/>
          </p:cNvSpPr>
          <p:nvPr>
            <p:ph idx="1"/>
          </p:nvPr>
        </p:nvSpPr>
        <p:spPr/>
        <p:txBody>
          <a:bodyPr>
            <a:normAutofit/>
          </a:bodyPr>
          <a:lstStyle/>
          <a:p>
            <a:r>
              <a:rPr lang="en-GB" dirty="0" smtClean="0"/>
              <a:t>Methods and program means for automation of the most labour-consuming stages of formation of on-line Internet </a:t>
            </a:r>
            <a:r>
              <a:rPr lang="en-GB" dirty="0" err="1" smtClean="0"/>
              <a:t>encyclopedias</a:t>
            </a:r>
            <a:r>
              <a:rPr lang="en-GB" dirty="0" smtClean="0"/>
              <a:t> are required.</a:t>
            </a:r>
          </a:p>
          <a:p>
            <a:r>
              <a:rPr lang="en-GB" dirty="0" smtClean="0"/>
              <a:t>Elements of intellectual activity: for making the choice of the subject for description, formation of articles (entries), their names, search for definitions should be envisaged.</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txBody>
          <a:bodyPr/>
          <a:lstStyle/>
          <a:p>
            <a:r>
              <a:rPr lang="en-US" dirty="0" smtClean="0"/>
              <a:t>User targeting</a:t>
            </a:r>
            <a:endParaRPr lang="ru-RU" dirty="0"/>
          </a:p>
        </p:txBody>
      </p:sp>
      <p:sp>
        <p:nvSpPr>
          <p:cNvPr id="3" name="Содержимое 2"/>
          <p:cNvSpPr>
            <a:spLocks noGrp="1"/>
          </p:cNvSpPr>
          <p:nvPr>
            <p:ph idx="1"/>
          </p:nvPr>
        </p:nvSpPr>
        <p:spPr>
          <a:xfrm>
            <a:off x="457200" y="1428736"/>
            <a:ext cx="8229600" cy="5214974"/>
          </a:xfrm>
        </p:spPr>
        <p:txBody>
          <a:bodyPr>
            <a:normAutofit fontScale="92500" lnSpcReduction="10000"/>
          </a:bodyPr>
          <a:lstStyle/>
          <a:p>
            <a:r>
              <a:rPr lang="en-GB" dirty="0" smtClean="0"/>
              <a:t>Development of concepts of on-line </a:t>
            </a:r>
            <a:r>
              <a:rPr lang="en-GB" dirty="0" err="1" smtClean="0"/>
              <a:t>encyclopedia</a:t>
            </a:r>
            <a:r>
              <a:rPr lang="en-GB" dirty="0" smtClean="0"/>
              <a:t>  for knowledge extraction results in reference systems of a more general plan providing collection of information and systematized knowledge representation about different objects which are of interest to the user:  about politicians, show people, of culture; about organizations, companies; </a:t>
            </a:r>
          </a:p>
          <a:p>
            <a:pPr>
              <a:buNone/>
            </a:pPr>
            <a:r>
              <a:rPr lang="en-GB" dirty="0" smtClean="0"/>
              <a:t>    - about events (for example, strikes, their reasons, place and time); </a:t>
            </a:r>
          </a:p>
          <a:p>
            <a:pPr>
              <a:buNone/>
            </a:pPr>
            <a:r>
              <a:rPr lang="en-GB" dirty="0" smtClean="0"/>
              <a:t>   - about goods and objects of a particular class (for example, fuel, mining, region) and others.</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82660"/>
          </a:xfrm>
        </p:spPr>
        <p:txBody>
          <a:bodyPr/>
          <a:lstStyle/>
          <a:p>
            <a:r>
              <a:rPr lang="en-GB" dirty="0" smtClean="0"/>
              <a:t>Tasks for Automation</a:t>
            </a:r>
            <a:endParaRPr lang="ru-RU" dirty="0"/>
          </a:p>
        </p:txBody>
      </p:sp>
      <p:sp>
        <p:nvSpPr>
          <p:cNvPr id="3" name="Содержимое 2"/>
          <p:cNvSpPr>
            <a:spLocks noGrp="1"/>
          </p:cNvSpPr>
          <p:nvPr>
            <p:ph idx="1"/>
          </p:nvPr>
        </p:nvSpPr>
        <p:spPr>
          <a:xfrm>
            <a:off x="457200" y="1600200"/>
            <a:ext cx="8229600" cy="5257800"/>
          </a:xfrm>
        </p:spPr>
        <p:txBody>
          <a:bodyPr>
            <a:normAutofit fontScale="92500" lnSpcReduction="10000"/>
          </a:bodyPr>
          <a:lstStyle/>
          <a:p>
            <a:r>
              <a:rPr lang="en-GB" dirty="0" smtClean="0"/>
              <a:t>Input: a stream of documents from Internet (all relating to a determined application domain)</a:t>
            </a:r>
          </a:p>
          <a:p>
            <a:r>
              <a:rPr lang="en-GB" dirty="0" smtClean="0"/>
              <a:t>Output: an electronic </a:t>
            </a:r>
            <a:r>
              <a:rPr lang="en-GB" dirty="0" err="1" smtClean="0"/>
              <a:t>encyclopedia</a:t>
            </a:r>
            <a:r>
              <a:rPr lang="en-GB" dirty="0" smtClean="0"/>
              <a:t> consisting of brief articles with  names, hyper-references between articles (if the names of other articles encountered in the text), hyper-references to primary sources the documents from Internet</a:t>
            </a:r>
          </a:p>
          <a:p>
            <a:r>
              <a:rPr lang="en-GB" dirty="0" smtClean="0"/>
              <a:t>Interface: main menu, article sections, various classifiers and the internal search system, providing quick access to concrete subjects making application domain</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Key words and rules acquirement</a:t>
            </a:r>
            <a:endParaRPr lang="ru-RU" dirty="0"/>
          </a:p>
        </p:txBody>
      </p:sp>
      <p:sp>
        <p:nvSpPr>
          <p:cNvPr id="3" name="Содержимое 2"/>
          <p:cNvSpPr>
            <a:spLocks noGrp="1"/>
          </p:cNvSpPr>
          <p:nvPr>
            <p:ph idx="1"/>
          </p:nvPr>
        </p:nvSpPr>
        <p:spPr/>
        <p:txBody>
          <a:bodyPr>
            <a:normAutofit fontScale="92500" lnSpcReduction="10000"/>
          </a:bodyPr>
          <a:lstStyle/>
          <a:p>
            <a:r>
              <a:rPr lang="en-GB" dirty="0" smtClean="0"/>
              <a:t>For example, types of diseases with their symptoms in the texts of description, falling into, say, preventive cure of diseases: the system should automatically develop decision rules providing allocation of these articles at the stage of operation on other documents. </a:t>
            </a:r>
            <a:endParaRPr lang="ru-RU" dirty="0" smtClean="0"/>
          </a:p>
          <a:p>
            <a:r>
              <a:rPr lang="en-GB" dirty="0" smtClean="0"/>
              <a:t>Such rules are founded on statistical treatment with discovery of keywords and standard contexts (meaningful components), providing selection of articles. </a:t>
            </a:r>
            <a:endParaRPr lang="ru-RU"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71546"/>
          </a:xfrm>
        </p:spPr>
        <p:txBody>
          <a:bodyPr>
            <a:normAutofit fontScale="90000"/>
          </a:bodyPr>
          <a:lstStyle/>
          <a:p>
            <a:r>
              <a:rPr lang="en-US" dirty="0" smtClean="0"/>
              <a:t>Stages: development and operation</a:t>
            </a:r>
            <a:endParaRPr lang="ru-RU" dirty="0"/>
          </a:p>
        </p:txBody>
      </p:sp>
      <p:sp>
        <p:nvSpPr>
          <p:cNvPr id="3" name="Содержимое 2"/>
          <p:cNvSpPr>
            <a:spLocks noGrp="1"/>
          </p:cNvSpPr>
          <p:nvPr>
            <p:ph idx="1"/>
          </p:nvPr>
        </p:nvSpPr>
        <p:spPr>
          <a:xfrm>
            <a:off x="457200" y="1357298"/>
            <a:ext cx="8229600" cy="5143536"/>
          </a:xfrm>
        </p:spPr>
        <p:txBody>
          <a:bodyPr>
            <a:normAutofit fontScale="92500" lnSpcReduction="20000"/>
          </a:bodyPr>
          <a:lstStyle/>
          <a:p>
            <a:r>
              <a:rPr lang="en-GB" dirty="0" smtClean="0"/>
              <a:t>Two stages are distinguished: training and  operation. The grade level, when training sample is given to the system (documents from Internet) with indicated articles which the system should select. </a:t>
            </a:r>
            <a:endParaRPr lang="ru-RU" dirty="0" smtClean="0"/>
          </a:p>
          <a:p>
            <a:r>
              <a:rPr lang="en-GB" dirty="0" smtClean="0"/>
              <a:t>Grade level allows to partly or completely automate the activity of a developer in discovery of the data, necessary for system operation. Discovery of keywords and of contexts requires the use of morphological and semantic blocks of analysis of natural language (NL). </a:t>
            </a:r>
            <a:endParaRPr lang="ru-RU" dirty="0" smtClean="0"/>
          </a:p>
          <a:p>
            <a:pPr>
              <a:buNone/>
            </a:pPr>
            <a:r>
              <a:rPr lang="en-GB" dirty="0" smtClean="0"/>
              <a:t/>
            </a:r>
            <a:br>
              <a:rPr lang="en-GB" dirty="0" smtClean="0"/>
            </a:b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Morphology processing</a:t>
            </a:r>
            <a:endParaRPr lang="ru-RU" dirty="0"/>
          </a:p>
        </p:txBody>
      </p:sp>
      <p:sp>
        <p:nvSpPr>
          <p:cNvPr id="3" name="Содержимое 2"/>
          <p:cNvSpPr>
            <a:spLocks noGrp="1"/>
          </p:cNvSpPr>
          <p:nvPr>
            <p:ph idx="1"/>
          </p:nvPr>
        </p:nvSpPr>
        <p:spPr/>
        <p:txBody>
          <a:bodyPr/>
          <a:lstStyle/>
          <a:p>
            <a:pPr>
              <a:buNone/>
            </a:pPr>
            <a:r>
              <a:rPr lang="en-GB" dirty="0" smtClean="0"/>
              <a:t>The first block converts word forms </a:t>
            </a:r>
            <a:endParaRPr lang="ru-RU" dirty="0" smtClean="0"/>
          </a:p>
          <a:p>
            <a:r>
              <a:rPr lang="en-GB" dirty="0" smtClean="0"/>
              <a:t>e.g. TABLE, of TABLE, to TABLE </a:t>
            </a:r>
            <a:br>
              <a:rPr lang="en-GB" dirty="0" smtClean="0"/>
            </a:br>
            <a:r>
              <a:rPr lang="en-GB" dirty="0" smtClean="0"/>
              <a:t>into the uniform type (TABLE) and is particularly important for languages, where words have the  a system of cases and other morphological information as, for example, the Russian language.</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mtClean="0"/>
              <a:t>Term establishment</a:t>
            </a:r>
            <a:endParaRPr lang="ru-RU"/>
          </a:p>
        </p:txBody>
      </p:sp>
      <p:sp>
        <p:nvSpPr>
          <p:cNvPr id="3" name="Содержимое 2"/>
          <p:cNvSpPr>
            <a:spLocks noGrp="1"/>
          </p:cNvSpPr>
          <p:nvPr>
            <p:ph idx="1"/>
          </p:nvPr>
        </p:nvSpPr>
        <p:spPr/>
        <p:txBody>
          <a:bodyPr/>
          <a:lstStyle/>
          <a:p>
            <a:r>
              <a:rPr lang="en-GB" dirty="0" smtClean="0"/>
              <a:t>The second block selects word combinations (they can also be with names of entries -articles) and verbal forms, that determine context in most cases. </a:t>
            </a:r>
            <a:endParaRPr lang="ru-RU" dirty="0" smtClean="0"/>
          </a:p>
          <a:p>
            <a:r>
              <a:rPr lang="en-GB" dirty="0" smtClean="0"/>
              <a:t>Both these blocks of the language processor implementing the analysis of natural language sentences play an important part in the system.</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Important factors</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en-GB" dirty="0" smtClean="0"/>
              <a:t>In creation of on-line </a:t>
            </a:r>
            <a:r>
              <a:rPr lang="en-GB" dirty="0" err="1" smtClean="0"/>
              <a:t>encyclopedia</a:t>
            </a:r>
            <a:r>
              <a:rPr lang="en-GB" dirty="0" smtClean="0"/>
              <a:t> the following factors are important : </a:t>
            </a:r>
          </a:p>
          <a:p>
            <a:r>
              <a:rPr lang="en-GB" dirty="0" smtClean="0"/>
              <a:t>the quality of a created </a:t>
            </a:r>
            <a:r>
              <a:rPr lang="en-GB" dirty="0" err="1" smtClean="0"/>
              <a:t>encyclopedia</a:t>
            </a:r>
            <a:r>
              <a:rPr lang="en-GB" dirty="0" smtClean="0"/>
              <a:t> (it is determined by the vicinity to the existing </a:t>
            </a:r>
            <a:r>
              <a:rPr lang="en-GB" dirty="0" err="1" smtClean="0"/>
              <a:t>encyclopedia</a:t>
            </a:r>
            <a:r>
              <a:rPr lang="en-GB" dirty="0" smtClean="0"/>
              <a:t>); </a:t>
            </a:r>
          </a:p>
          <a:p>
            <a:r>
              <a:rPr lang="en-GB" dirty="0" smtClean="0"/>
              <a:t>the difficulty of the preparatory stage including creation and input of basic materials (dictionaries, catalogues) necessary for system operation; </a:t>
            </a:r>
          </a:p>
          <a:p>
            <a:r>
              <a:rPr lang="en-GB" dirty="0" smtClean="0"/>
              <a:t>development of a system teaching to discover  articles is a very difficult programming task</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txBody>
          <a:bodyPr/>
          <a:lstStyle/>
          <a:p>
            <a:r>
              <a:rPr lang="en-US" dirty="0" smtClean="0"/>
              <a:t>Paper Outline</a:t>
            </a:r>
            <a:endParaRPr lang="ru-RU" dirty="0"/>
          </a:p>
        </p:txBody>
      </p:sp>
      <p:sp>
        <p:nvSpPr>
          <p:cNvPr id="3" name="Содержимое 2"/>
          <p:cNvSpPr>
            <a:spLocks noGrp="1"/>
          </p:cNvSpPr>
          <p:nvPr>
            <p:ph idx="1"/>
          </p:nvPr>
        </p:nvSpPr>
        <p:spPr>
          <a:xfrm>
            <a:off x="457200" y="1357298"/>
            <a:ext cx="8229600" cy="5143536"/>
          </a:xfrm>
        </p:spPr>
        <p:txBody>
          <a:bodyPr>
            <a:normAutofit/>
          </a:bodyPr>
          <a:lstStyle/>
          <a:p>
            <a:r>
              <a:rPr lang="en-GB" dirty="0"/>
              <a:t>The ESN </a:t>
            </a:r>
            <a:r>
              <a:rPr lang="en-GB" dirty="0" smtClean="0"/>
              <a:t>intelligent systems </a:t>
            </a:r>
            <a:r>
              <a:rPr lang="en-GB" dirty="0"/>
              <a:t>and their </a:t>
            </a:r>
            <a:r>
              <a:rPr lang="en-GB" dirty="0" smtClean="0"/>
              <a:t>evolution</a:t>
            </a:r>
          </a:p>
          <a:p>
            <a:r>
              <a:rPr lang="en-GB" dirty="0"/>
              <a:t>Conceptual </a:t>
            </a:r>
            <a:r>
              <a:rPr lang="en-GB" dirty="0" smtClean="0"/>
              <a:t>linguistic simulation </a:t>
            </a:r>
          </a:p>
          <a:p>
            <a:r>
              <a:rPr lang="en-GB" dirty="0"/>
              <a:t>General </a:t>
            </a:r>
            <a:r>
              <a:rPr lang="en-GB" dirty="0" smtClean="0"/>
              <a:t>considerations </a:t>
            </a:r>
            <a:r>
              <a:rPr lang="en-GB" dirty="0"/>
              <a:t>for </a:t>
            </a:r>
            <a:r>
              <a:rPr lang="en-GB" dirty="0" err="1"/>
              <a:t>Encyclopedia</a:t>
            </a:r>
            <a:r>
              <a:rPr lang="en-GB" dirty="0"/>
              <a:t> </a:t>
            </a:r>
            <a:r>
              <a:rPr lang="en-GB" dirty="0" smtClean="0"/>
              <a:t>design </a:t>
            </a:r>
          </a:p>
          <a:p>
            <a:r>
              <a:rPr lang="en-GB" dirty="0"/>
              <a:t>Special </a:t>
            </a:r>
            <a:r>
              <a:rPr lang="en-GB" dirty="0" smtClean="0"/>
              <a:t>features </a:t>
            </a:r>
            <a:r>
              <a:rPr lang="en-GB" dirty="0"/>
              <a:t>of </a:t>
            </a:r>
            <a:r>
              <a:rPr lang="en-GB" dirty="0" smtClean="0"/>
              <a:t>automation</a:t>
            </a:r>
          </a:p>
          <a:p>
            <a:r>
              <a:rPr lang="en-GB" dirty="0"/>
              <a:t>Semantic Navigator: </a:t>
            </a:r>
            <a:r>
              <a:rPr lang="en-GB" dirty="0" err="1"/>
              <a:t>Encyclopedia</a:t>
            </a:r>
            <a:r>
              <a:rPr lang="en-GB" dirty="0"/>
              <a:t> of </a:t>
            </a:r>
            <a:r>
              <a:rPr lang="en-GB" dirty="0" smtClean="0"/>
              <a:t>keywords</a:t>
            </a:r>
          </a:p>
          <a:p>
            <a:r>
              <a:rPr lang="en-GB" dirty="0"/>
              <a:t>Prospects for the development of Semantic-Focused </a:t>
            </a:r>
            <a:r>
              <a:rPr lang="en-GB" dirty="0" smtClean="0"/>
              <a:t>Systems</a:t>
            </a:r>
          </a:p>
          <a:p>
            <a:pPr>
              <a:buNone/>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middle way</a:t>
            </a:r>
            <a:endParaRPr lang="ru-RU" dirty="0"/>
          </a:p>
        </p:txBody>
      </p:sp>
      <p:sp>
        <p:nvSpPr>
          <p:cNvPr id="3" name="Содержимое 2"/>
          <p:cNvSpPr>
            <a:spLocks noGrp="1"/>
          </p:cNvSpPr>
          <p:nvPr>
            <p:ph idx="1"/>
          </p:nvPr>
        </p:nvSpPr>
        <p:spPr/>
        <p:txBody>
          <a:bodyPr/>
          <a:lstStyle/>
          <a:p>
            <a:r>
              <a:rPr lang="en-GB" dirty="0" smtClean="0"/>
              <a:t>Simplification of the second and the third factors can dramatically decrease the quality. At the same time, an “over-complication” of the task should be avoided. </a:t>
            </a:r>
            <a:endParaRPr lang="ru-RU" dirty="0" smtClean="0"/>
          </a:p>
          <a:p>
            <a:r>
              <a:rPr lang="en-GB" dirty="0" smtClean="0"/>
              <a:t>We follow the scheme when the development is conducted in stages: first a simple system is developed with subsequent enforcement of its features.</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Semantic Navigator: </a:t>
            </a:r>
            <a:r>
              <a:rPr lang="en-GB" dirty="0" err="1" smtClean="0"/>
              <a:t>Encyclopedia</a:t>
            </a:r>
            <a:r>
              <a:rPr lang="en-GB" dirty="0" smtClean="0"/>
              <a:t> of Keywords</a:t>
            </a:r>
            <a:endParaRPr lang="ru-RU" dirty="0"/>
          </a:p>
        </p:txBody>
      </p:sp>
      <p:sp>
        <p:nvSpPr>
          <p:cNvPr id="3" name="Содержимое 2"/>
          <p:cNvSpPr>
            <a:spLocks noGrp="1"/>
          </p:cNvSpPr>
          <p:nvPr>
            <p:ph idx="1"/>
          </p:nvPr>
        </p:nvSpPr>
        <p:spPr/>
        <p:txBody>
          <a:bodyPr/>
          <a:lstStyle/>
          <a:p>
            <a:r>
              <a:rPr lang="en-GB" dirty="0" smtClean="0"/>
              <a:t>In 2002 the first version of the on-line </a:t>
            </a:r>
            <a:r>
              <a:rPr lang="en-GB" dirty="0" err="1" smtClean="0"/>
              <a:t>encyclopedia</a:t>
            </a:r>
            <a:r>
              <a:rPr lang="en-GB" dirty="0" smtClean="0"/>
              <a:t> was released by Michael M. </a:t>
            </a:r>
            <a:r>
              <a:rPr lang="en-GB" dirty="0" err="1" smtClean="0"/>
              <a:t>Charnine</a:t>
            </a:r>
            <a:r>
              <a:rPr lang="en-GB" dirty="0" smtClean="0"/>
              <a:t>, having received the name  </a:t>
            </a:r>
            <a:r>
              <a:rPr lang="en-GB" i="1" dirty="0" err="1" smtClean="0"/>
              <a:t>Encyclopedia</a:t>
            </a:r>
            <a:r>
              <a:rPr lang="en-GB" i="1" dirty="0" smtClean="0"/>
              <a:t> of keywords</a:t>
            </a:r>
            <a:r>
              <a:rPr lang="en-GB" dirty="0" smtClean="0"/>
              <a:t> largely basing on the methods described above. </a:t>
            </a:r>
          </a:p>
          <a:p>
            <a:r>
              <a:rPr lang="en-GB" dirty="0" smtClean="0"/>
              <a:t>The </a:t>
            </a:r>
            <a:r>
              <a:rPr lang="en-GB" dirty="0" err="1" smtClean="0"/>
              <a:t>Encyclopedia</a:t>
            </a:r>
            <a:r>
              <a:rPr lang="en-GB" dirty="0" smtClean="0"/>
              <a:t> functions at the web-site: </a:t>
            </a:r>
            <a:r>
              <a:rPr lang="en-GB" i="1" dirty="0" smtClean="0"/>
              <a:t>www.keywen.com</a:t>
            </a:r>
            <a:r>
              <a:rPr lang="en-GB" dirty="0" smtClean="0"/>
              <a:t>. </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Keywen</a:t>
            </a:r>
            <a:r>
              <a:rPr lang="en-US" dirty="0" smtClean="0"/>
              <a:t> life process</a:t>
            </a:r>
            <a:endParaRPr lang="ru-RU" dirty="0"/>
          </a:p>
        </p:txBody>
      </p:sp>
      <p:sp>
        <p:nvSpPr>
          <p:cNvPr id="3" name="Содержимое 2"/>
          <p:cNvSpPr>
            <a:spLocks noGrp="1"/>
          </p:cNvSpPr>
          <p:nvPr>
            <p:ph idx="1"/>
          </p:nvPr>
        </p:nvSpPr>
        <p:spPr/>
        <p:txBody>
          <a:bodyPr>
            <a:normAutofit/>
          </a:bodyPr>
          <a:lstStyle/>
          <a:p>
            <a:r>
              <a:rPr lang="en-GB" b="1" i="1" dirty="0" err="1" smtClean="0"/>
              <a:t>Keywen</a:t>
            </a:r>
            <a:r>
              <a:rPr lang="en-GB" dirty="0" smtClean="0"/>
              <a:t> constantly grows and at present contains more than 250000 articles on different subjects in different languages. The majority of the articles are English, but there are also more than 3800 German and 1300 Italian articles. The </a:t>
            </a:r>
            <a:r>
              <a:rPr lang="en-GB" dirty="0" err="1" smtClean="0"/>
              <a:t>Encyclopedia</a:t>
            </a:r>
            <a:r>
              <a:rPr lang="en-GB" dirty="0" smtClean="0"/>
              <a:t> of keywords is universally recognized in Internet. Daily several thousand people have free use of its information.</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Keywen</a:t>
            </a:r>
            <a:r>
              <a:rPr lang="en-US" dirty="0" smtClean="0"/>
              <a:t> features</a:t>
            </a:r>
            <a:endParaRPr lang="ru-RU" dirty="0"/>
          </a:p>
        </p:txBody>
      </p:sp>
      <p:sp>
        <p:nvSpPr>
          <p:cNvPr id="3" name="Содержимое 2"/>
          <p:cNvSpPr>
            <a:spLocks noGrp="1"/>
          </p:cNvSpPr>
          <p:nvPr>
            <p:ph idx="1"/>
          </p:nvPr>
        </p:nvSpPr>
        <p:spPr>
          <a:xfrm>
            <a:off x="457200" y="1600200"/>
            <a:ext cx="8229600" cy="4829196"/>
          </a:xfrm>
        </p:spPr>
        <p:txBody>
          <a:bodyPr>
            <a:normAutofit fontScale="92500" lnSpcReduction="20000"/>
          </a:bodyPr>
          <a:lstStyle/>
          <a:p>
            <a:r>
              <a:rPr lang="en-GB" dirty="0" smtClean="0"/>
              <a:t>Each article of </a:t>
            </a:r>
            <a:r>
              <a:rPr lang="en-GB" dirty="0" err="1" smtClean="0"/>
              <a:t>Encyclopedia</a:t>
            </a:r>
            <a:r>
              <a:rPr lang="en-GB" dirty="0" smtClean="0"/>
              <a:t> consists of key sentences (of phrases). Each of them contains one or several key words. Such phrases are found in Internet with a special semantic navigating program, that is named </a:t>
            </a:r>
            <a:r>
              <a:rPr lang="en-GB" dirty="0" err="1" smtClean="0"/>
              <a:t>Keywen</a:t>
            </a:r>
            <a:r>
              <a:rPr lang="en-GB" dirty="0" smtClean="0"/>
              <a:t> </a:t>
            </a:r>
            <a:r>
              <a:rPr lang="en-GB" dirty="0" err="1" smtClean="0"/>
              <a:t>Encyclopedia</a:t>
            </a:r>
            <a:r>
              <a:rPr lang="en-GB" dirty="0" smtClean="0"/>
              <a:t> Bot. </a:t>
            </a:r>
          </a:p>
          <a:p>
            <a:r>
              <a:rPr lang="en-GB" dirty="0" smtClean="0"/>
              <a:t>At present </a:t>
            </a:r>
            <a:r>
              <a:rPr lang="en-GB" dirty="0" err="1" smtClean="0"/>
              <a:t>Encyclopedia</a:t>
            </a:r>
            <a:r>
              <a:rPr lang="en-GB" dirty="0" smtClean="0"/>
              <a:t> contains more than 5 million key-phrases. The major part of the articles of </a:t>
            </a:r>
            <a:r>
              <a:rPr lang="en-GB" dirty="0" err="1" smtClean="0"/>
              <a:t>Encyclopedia</a:t>
            </a:r>
            <a:r>
              <a:rPr lang="en-GB" dirty="0" smtClean="0"/>
              <a:t> begin with the section, in which the definitions of terms, included into the article  title are given. This allows to understand quickly what the article is about.</a:t>
            </a:r>
            <a:endParaRPr lang="ru-RU" dirty="0" smtClean="0"/>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Keywen</a:t>
            </a:r>
            <a:r>
              <a:rPr lang="en-US" dirty="0" smtClean="0"/>
              <a:t> features</a:t>
            </a:r>
            <a:endParaRPr lang="ru-RU" dirty="0"/>
          </a:p>
        </p:txBody>
      </p:sp>
      <p:sp>
        <p:nvSpPr>
          <p:cNvPr id="3" name="Содержимое 2"/>
          <p:cNvSpPr>
            <a:spLocks noGrp="1"/>
          </p:cNvSpPr>
          <p:nvPr>
            <p:ph idx="1"/>
          </p:nvPr>
        </p:nvSpPr>
        <p:spPr/>
        <p:txBody>
          <a:bodyPr>
            <a:normAutofit fontScale="85000" lnSpcReduction="20000"/>
          </a:bodyPr>
          <a:lstStyle/>
          <a:p>
            <a:r>
              <a:rPr lang="en-GB" dirty="0" smtClean="0"/>
              <a:t>For more profound study of the given subject it is possible to use the references to Internet sites. </a:t>
            </a:r>
          </a:p>
          <a:p>
            <a:r>
              <a:rPr lang="en-GB" dirty="0" smtClean="0"/>
              <a:t>Each phrase is supplied with such reference in </a:t>
            </a:r>
            <a:r>
              <a:rPr lang="en-GB" dirty="0" err="1" smtClean="0"/>
              <a:t>Encyclopedia</a:t>
            </a:r>
            <a:r>
              <a:rPr lang="en-GB" dirty="0" smtClean="0"/>
              <a:t>. </a:t>
            </a:r>
          </a:p>
          <a:p>
            <a:r>
              <a:rPr lang="en-GB" dirty="0" smtClean="0"/>
              <a:t>Each clause of </a:t>
            </a:r>
            <a:r>
              <a:rPr lang="en-GB" dirty="0" err="1" smtClean="0"/>
              <a:t>Encyclopedia</a:t>
            </a:r>
            <a:r>
              <a:rPr lang="en-GB" dirty="0" smtClean="0"/>
              <a:t> contains a list of the most important keywords. </a:t>
            </a:r>
          </a:p>
          <a:p>
            <a:r>
              <a:rPr lang="en-GB" dirty="0" smtClean="0"/>
              <a:t>For each keyword in an article there is a section in which examples of phrases, containing this keyword are given. </a:t>
            </a:r>
          </a:p>
          <a:p>
            <a:r>
              <a:rPr lang="en-GB" dirty="0" err="1" smtClean="0"/>
              <a:t>Keywen</a:t>
            </a:r>
            <a:r>
              <a:rPr lang="en-GB" dirty="0" smtClean="0"/>
              <a:t> comprises the internal search machine allowing to quickly find all key-phrases and appropriate clauses containing this or that key word.</a:t>
            </a: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Exact keywords choice</a:t>
            </a:r>
            <a:endParaRPr lang="ru-RU" dirty="0"/>
          </a:p>
        </p:txBody>
      </p:sp>
      <p:sp>
        <p:nvSpPr>
          <p:cNvPr id="3" name="Содержимое 2"/>
          <p:cNvSpPr>
            <a:spLocks noGrp="1"/>
          </p:cNvSpPr>
          <p:nvPr>
            <p:ph idx="1"/>
          </p:nvPr>
        </p:nvSpPr>
        <p:spPr/>
        <p:txBody>
          <a:bodyPr>
            <a:normAutofit fontScale="92500" lnSpcReduction="20000"/>
          </a:bodyPr>
          <a:lstStyle/>
          <a:p>
            <a:r>
              <a:rPr lang="en-GB" dirty="0" smtClean="0"/>
              <a:t>The knowledge of keywords is necessary for automatic development of exact requests to search machines.</a:t>
            </a:r>
          </a:p>
          <a:p>
            <a:r>
              <a:rPr lang="en-GB" dirty="0" smtClean="0"/>
              <a:t> For example, for the article  </a:t>
            </a:r>
            <a:r>
              <a:rPr lang="en-GB" i="1" dirty="0" smtClean="0"/>
              <a:t>Knowledge Discovery</a:t>
            </a:r>
            <a:r>
              <a:rPr lang="en-GB" dirty="0" smtClean="0"/>
              <a:t> a typical structure in the paragraph DEFINITIONS is given: "Knowledge discovery is the extraction of implicit, previously unknown and potentially useful knowledge from data". </a:t>
            </a:r>
          </a:p>
          <a:p>
            <a:r>
              <a:rPr lang="en-GB" dirty="0" smtClean="0"/>
              <a:t>An article contains keywords (with examples of phrases) </a:t>
            </a:r>
            <a:r>
              <a:rPr lang="en-GB" i="1" dirty="0" smtClean="0"/>
              <a:t>KNOWLEDGE DISCOVERY, DATA MINING, INTERNATIONAL CONFERENCE</a:t>
            </a:r>
            <a:r>
              <a:rPr lang="en-GB" dirty="0" smtClean="0"/>
              <a:t> and others.</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Keywen</a:t>
            </a:r>
            <a:r>
              <a:rPr lang="en-US" dirty="0" smtClean="0"/>
              <a:t> development</a:t>
            </a:r>
            <a:endParaRPr lang="ru-RU" dirty="0"/>
          </a:p>
        </p:txBody>
      </p:sp>
      <p:sp>
        <p:nvSpPr>
          <p:cNvPr id="3" name="Содержимое 2"/>
          <p:cNvSpPr>
            <a:spLocks noGrp="1"/>
          </p:cNvSpPr>
          <p:nvPr>
            <p:ph idx="1"/>
          </p:nvPr>
        </p:nvSpPr>
        <p:spPr/>
        <p:txBody>
          <a:bodyPr>
            <a:normAutofit lnSpcReduction="10000"/>
          </a:bodyPr>
          <a:lstStyle/>
          <a:p>
            <a:r>
              <a:rPr lang="en-GB" dirty="0" smtClean="0"/>
              <a:t>For </a:t>
            </a:r>
            <a:r>
              <a:rPr lang="en-GB" dirty="0" err="1" smtClean="0"/>
              <a:t>Keywen</a:t>
            </a:r>
            <a:r>
              <a:rPr lang="en-GB" dirty="0" smtClean="0"/>
              <a:t> development a constantly growing multilingual texts corpora automatically extracted from Internet are used. </a:t>
            </a:r>
          </a:p>
          <a:p>
            <a:r>
              <a:rPr lang="en-GB" dirty="0" smtClean="0"/>
              <a:t>For each subject domain and for every supported language a particular text corpus is formed. </a:t>
            </a:r>
          </a:p>
          <a:p>
            <a:r>
              <a:rPr lang="en-GB" dirty="0" smtClean="0"/>
              <a:t>The text corpora are analysed by the linguistic processor. </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err="1" smtClean="0"/>
              <a:t>Keywen</a:t>
            </a:r>
            <a:r>
              <a:rPr lang="en-GB" dirty="0" smtClean="0"/>
              <a:t> NLP pipeline </a:t>
            </a:r>
            <a:endParaRPr lang="ru-RU" dirty="0"/>
          </a:p>
        </p:txBody>
      </p:sp>
      <p:sp>
        <p:nvSpPr>
          <p:cNvPr id="3" name="Содержимое 2"/>
          <p:cNvSpPr>
            <a:spLocks noGrp="1"/>
          </p:cNvSpPr>
          <p:nvPr>
            <p:ph idx="1"/>
          </p:nvPr>
        </p:nvSpPr>
        <p:spPr/>
        <p:txBody>
          <a:bodyPr/>
          <a:lstStyle/>
          <a:p>
            <a:r>
              <a:rPr lang="en-GB" dirty="0" smtClean="0"/>
              <a:t>text tokenization module </a:t>
            </a:r>
            <a:endParaRPr lang="ru-RU" dirty="0" smtClean="0"/>
          </a:p>
          <a:p>
            <a:r>
              <a:rPr lang="en-GB" dirty="0" smtClean="0"/>
              <a:t>part-of-speech tagging system </a:t>
            </a:r>
            <a:endParaRPr lang="ru-RU" dirty="0" smtClean="0"/>
          </a:p>
          <a:p>
            <a:r>
              <a:rPr lang="en-GB" dirty="0" smtClean="0"/>
              <a:t>sentence boundary detection tool </a:t>
            </a:r>
            <a:endParaRPr lang="ru-RU" dirty="0" smtClean="0"/>
          </a:p>
          <a:p>
            <a:r>
              <a:rPr lang="en-GB" dirty="0" smtClean="0"/>
              <a:t>collocation identification module </a:t>
            </a:r>
            <a:endParaRPr lang="ru-RU" dirty="0" smtClean="0"/>
          </a:p>
          <a:p>
            <a:r>
              <a:rPr lang="en-GB" dirty="0" smtClean="0"/>
              <a:t>named entity recognizer </a:t>
            </a:r>
            <a:endParaRPr lang="ru-RU" dirty="0" smtClean="0"/>
          </a:p>
          <a:p>
            <a:r>
              <a:rPr lang="en-GB" dirty="0" smtClean="0"/>
              <a:t>word sense disambiguation system</a:t>
            </a:r>
            <a:endParaRPr lang="ru-RU" dirty="0" smtClean="0"/>
          </a:p>
          <a:p>
            <a:r>
              <a:rPr lang="en-GB" dirty="0" smtClean="0"/>
              <a:t>syntactic parser</a:t>
            </a: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Term extraction strategy</a:t>
            </a:r>
            <a:endParaRPr lang="ru-RU" dirty="0"/>
          </a:p>
        </p:txBody>
      </p:sp>
      <p:sp>
        <p:nvSpPr>
          <p:cNvPr id="3" name="Содержимое 2"/>
          <p:cNvSpPr>
            <a:spLocks noGrp="1"/>
          </p:cNvSpPr>
          <p:nvPr>
            <p:ph idx="1"/>
          </p:nvPr>
        </p:nvSpPr>
        <p:spPr>
          <a:xfrm>
            <a:off x="457200" y="1600200"/>
            <a:ext cx="8229600" cy="5043510"/>
          </a:xfrm>
        </p:spPr>
        <p:txBody>
          <a:bodyPr>
            <a:normAutofit fontScale="85000" lnSpcReduction="20000"/>
          </a:bodyPr>
          <a:lstStyle/>
          <a:p>
            <a:r>
              <a:rPr lang="en-GB" dirty="0" smtClean="0"/>
              <a:t>Extraction of term candidates from domain-oriented texts supports Automatic Term Recognition resulting in Multilingual terminology.</a:t>
            </a:r>
            <a:endParaRPr lang="ru-RU" dirty="0" smtClean="0"/>
          </a:p>
          <a:p>
            <a:r>
              <a:rPr lang="en-GB" dirty="0" smtClean="0"/>
              <a:t>Reordering the list of extracted candidates is based on the term/keywords candidate relevance ranking.</a:t>
            </a:r>
            <a:endParaRPr lang="ru-RU" dirty="0" smtClean="0"/>
          </a:p>
          <a:p>
            <a:r>
              <a:rPr lang="en-GB" dirty="0" smtClean="0"/>
              <a:t>Extraction of key phrases and definitions provides Automatic summarization of domain-oriented texts using TF/DF measure.</a:t>
            </a:r>
            <a:endParaRPr lang="ru-RU" dirty="0" smtClean="0"/>
          </a:p>
          <a:p>
            <a:r>
              <a:rPr lang="en-GB" dirty="0" smtClean="0"/>
              <a:t>Extraction of key phrases and definitions creates Knowledge-Rich Contexts, automated pattern acquisition is used for the identification of semantic relations: associations and family trees which serve the basis for semantic parser.</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Semantic categorization example</a:t>
            </a:r>
            <a:endParaRPr lang="ru-RU" dirty="0"/>
          </a:p>
        </p:txBody>
      </p:sp>
      <p:sp>
        <p:nvSpPr>
          <p:cNvPr id="3" name="Содержимое 2"/>
          <p:cNvSpPr>
            <a:spLocks noGrp="1"/>
          </p:cNvSpPr>
          <p:nvPr>
            <p:ph idx="1"/>
          </p:nvPr>
        </p:nvSpPr>
        <p:spPr>
          <a:xfrm>
            <a:off x="457200" y="1600200"/>
            <a:ext cx="8472518" cy="4525963"/>
          </a:xfrm>
        </p:spPr>
        <p:txBody>
          <a:bodyPr>
            <a:normAutofit/>
          </a:bodyPr>
          <a:lstStyle/>
          <a:p>
            <a:pPr fontAlgn="base" hangingPunct="0"/>
            <a:r>
              <a:rPr lang="en-US" dirty="0" smtClean="0"/>
              <a:t>Mesopotamia, the category "SOCIETY &gt; HISTORY &gt; HISTORICAL ERAS &gt; PREHISTORY &gt; IRON AGE &gt; MESOPOTAMIA" will be indicated.</a:t>
            </a:r>
            <a:endParaRPr lang="ru-RU" dirty="0" smtClean="0"/>
          </a:p>
          <a:p>
            <a:r>
              <a:rPr lang="en-US" dirty="0" smtClean="0"/>
              <a:t>Even if we do not know the word “MESOPOTAMIA”, the easily understandable words "SOCIETY &gt; HISTORY" will clearly indicate the field.</a:t>
            </a:r>
          </a:p>
          <a:p>
            <a:pPr>
              <a:buNone/>
            </a:pPr>
            <a:r>
              <a:rPr lang="en-US" dirty="0" smtClean="0"/>
              <a:t>Categories are located at the beginning of articles</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Research Objectives</a:t>
            </a:r>
            <a:endParaRPr lang="ru-RU" dirty="0"/>
          </a:p>
        </p:txBody>
      </p:sp>
      <p:sp>
        <p:nvSpPr>
          <p:cNvPr id="3" name="Содержимое 2"/>
          <p:cNvSpPr>
            <a:spLocks noGrp="1"/>
          </p:cNvSpPr>
          <p:nvPr>
            <p:ph idx="1"/>
          </p:nvPr>
        </p:nvSpPr>
        <p:spPr/>
        <p:txBody>
          <a:bodyPr>
            <a:normAutofit lnSpcReduction="10000"/>
          </a:bodyPr>
          <a:lstStyle/>
          <a:p>
            <a:r>
              <a:rPr lang="en-US" dirty="0" smtClean="0"/>
              <a:t>Extraction of knowledge from natural language texts</a:t>
            </a:r>
            <a:endParaRPr lang="ru-RU" dirty="0" smtClean="0"/>
          </a:p>
          <a:p>
            <a:r>
              <a:rPr lang="en-US" dirty="0" smtClean="0"/>
              <a:t>Mapping of the extracted entities and links into the knowledge base structures</a:t>
            </a:r>
            <a:endParaRPr lang="ru-RU" dirty="0" smtClean="0"/>
          </a:p>
          <a:p>
            <a:r>
              <a:rPr lang="en-US" dirty="0" smtClean="0"/>
              <a:t>The use of the extracted knowledge for analytical decisions support in different application areas</a:t>
            </a:r>
          </a:p>
          <a:p>
            <a:r>
              <a:rPr lang="en-US" dirty="0" smtClean="0"/>
              <a:t>Modification of the knowledge</a:t>
            </a:r>
            <a:endParaRPr lang="ru-RU" dirty="0" smtClean="0"/>
          </a:p>
          <a:p>
            <a:r>
              <a:rPr lang="en-US" dirty="0" smtClean="0"/>
              <a:t>Communication in natural language</a:t>
            </a:r>
            <a:endParaRPr lang="ru-RU" dirty="0" smtClean="0"/>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err="1" smtClean="0"/>
              <a:t>Keywen</a:t>
            </a:r>
            <a:r>
              <a:rPr lang="en-GB" dirty="0" smtClean="0"/>
              <a:t> Category Structure </a:t>
            </a:r>
            <a:endParaRPr lang="ru-RU" dirty="0"/>
          </a:p>
        </p:txBody>
      </p:sp>
      <p:sp>
        <p:nvSpPr>
          <p:cNvPr id="3" name="Содержимое 2"/>
          <p:cNvSpPr>
            <a:spLocks noGrp="1"/>
          </p:cNvSpPr>
          <p:nvPr>
            <p:ph idx="1"/>
          </p:nvPr>
        </p:nvSpPr>
        <p:spPr/>
        <p:txBody>
          <a:bodyPr>
            <a:normAutofit fontScale="92500"/>
          </a:bodyPr>
          <a:lstStyle/>
          <a:p>
            <a:r>
              <a:rPr lang="en-GB" dirty="0" err="1" smtClean="0"/>
              <a:t>Polyhierarchy</a:t>
            </a:r>
            <a:r>
              <a:rPr lang="en-GB" dirty="0" smtClean="0"/>
              <a:t> (multi-hierarchy) that contains one dominant primary hierarchy comprising all nodes. </a:t>
            </a:r>
            <a:endParaRPr lang="ru-RU" dirty="0" smtClean="0"/>
          </a:p>
          <a:p>
            <a:r>
              <a:rPr lang="en-GB" dirty="0" err="1" smtClean="0"/>
              <a:t>Keywen</a:t>
            </a:r>
            <a:r>
              <a:rPr lang="en-GB" dirty="0" smtClean="0"/>
              <a:t> Category Structure contains 17 top-level categories.</a:t>
            </a:r>
          </a:p>
          <a:p>
            <a:pPr fontAlgn="base" hangingPunct="0">
              <a:buNone/>
            </a:pPr>
            <a:r>
              <a:rPr lang="en-US" dirty="0" smtClean="0"/>
              <a:t>   Category String is the line that contains the full name of category, which consists of several terms, such as</a:t>
            </a:r>
            <a:endParaRPr lang="ru-RU" dirty="0" smtClean="0"/>
          </a:p>
          <a:p>
            <a:pPr fontAlgn="base" hangingPunct="0">
              <a:buNone/>
            </a:pPr>
            <a:r>
              <a:rPr lang="en-US" dirty="0" smtClean="0"/>
              <a:t>   "THINKING &gt; NONVERBAL THINKING &gt; BIG-PICTURE THINKING".</a:t>
            </a:r>
            <a:endParaRPr lang="ru-RU" dirty="0" smtClean="0"/>
          </a:p>
          <a:p>
            <a:pPr>
              <a:buNone/>
            </a:pPr>
            <a:endParaRPr lang="ru-RU" dirty="0" smtClean="0"/>
          </a:p>
          <a:p>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lstStyle/>
          <a:p>
            <a:r>
              <a:rPr lang="en-GB" dirty="0" smtClean="0"/>
              <a:t>Top-level categories</a:t>
            </a:r>
            <a:endParaRPr lang="ru-RU" dirty="0"/>
          </a:p>
        </p:txBody>
      </p:sp>
      <p:sp>
        <p:nvSpPr>
          <p:cNvPr id="3" name="Содержимое 2"/>
          <p:cNvSpPr>
            <a:spLocks noGrp="1"/>
          </p:cNvSpPr>
          <p:nvPr>
            <p:ph idx="1"/>
          </p:nvPr>
        </p:nvSpPr>
        <p:spPr>
          <a:xfrm>
            <a:off x="457200" y="1214422"/>
            <a:ext cx="8229600" cy="5500726"/>
          </a:xfrm>
        </p:spPr>
        <p:txBody>
          <a:bodyPr>
            <a:noAutofit/>
          </a:bodyPr>
          <a:lstStyle/>
          <a:p>
            <a:r>
              <a:rPr lang="en-GB" sz="1600" dirty="0" smtClean="0"/>
              <a:t>3.1        ANIMALS &gt; SEA_ANIMALS &gt; WHALES</a:t>
            </a:r>
            <a:endParaRPr lang="ru-RU" sz="1600" dirty="0" smtClean="0"/>
          </a:p>
          <a:p>
            <a:r>
              <a:rPr lang="en-GB" sz="1600" dirty="0" smtClean="0"/>
              <a:t>3.2 	ARTS &gt; FILM &gt; ANIMATION &gt; ANIME</a:t>
            </a:r>
            <a:endParaRPr lang="ru-RU" sz="1600" dirty="0" smtClean="0"/>
          </a:p>
          <a:p>
            <a:r>
              <a:rPr lang="en-GB" sz="1600" dirty="0" smtClean="0"/>
              <a:t>3.3	BUSINESS &gt; BUSINESS_ECONOMICS</a:t>
            </a:r>
            <a:endParaRPr lang="ru-RU" sz="1600" dirty="0" smtClean="0"/>
          </a:p>
          <a:p>
            <a:r>
              <a:rPr lang="en-GB" sz="1600" dirty="0" smtClean="0"/>
              <a:t>3.4	COMPUTATION &gt; INTERNET &gt; INTERNET_HISTORY &gt; ARPANET</a:t>
            </a:r>
            <a:endParaRPr lang="ru-RU" sz="1600" dirty="0" smtClean="0"/>
          </a:p>
          <a:p>
            <a:r>
              <a:rPr lang="en-GB" sz="1600" dirty="0" smtClean="0"/>
              <a:t>3.5	GAMES &gt; BOARD_GAMES &gt; KINGS_CRIBBAGE</a:t>
            </a:r>
            <a:endParaRPr lang="ru-RU" sz="1600" dirty="0" smtClean="0"/>
          </a:p>
          <a:p>
            <a:r>
              <a:rPr lang="en-GB" sz="1600" dirty="0" smtClean="0"/>
              <a:t>3.6	HEALTH &gt; MEDICINE &gt; HEALTHCARE &gt; THERAPY &gt; ENERGY_THERAPIES &gt; REIKI</a:t>
            </a:r>
            <a:endParaRPr lang="ru-RU" sz="1600" dirty="0" smtClean="0"/>
          </a:p>
          <a:p>
            <a:r>
              <a:rPr lang="en-GB" sz="1600" dirty="0" smtClean="0"/>
              <a:t>3.7	HOME &gt; COOKING &gt; FRUIT_JUICE &gt; LEMONADE</a:t>
            </a:r>
            <a:endParaRPr lang="ru-RU" sz="1600" dirty="0" smtClean="0"/>
          </a:p>
          <a:p>
            <a:r>
              <a:rPr lang="en-GB" sz="1600" dirty="0" smtClean="0"/>
              <a:t>3.8	IDEAS &gt; BOOKS</a:t>
            </a:r>
            <a:endParaRPr lang="ru-RU" sz="1600" dirty="0" smtClean="0"/>
          </a:p>
          <a:p>
            <a:r>
              <a:rPr lang="en-GB" sz="1600" dirty="0" smtClean="0"/>
              <a:t>3.9	MINERALS &gt; CRYSTALS &gt; ZIRCON</a:t>
            </a:r>
            <a:endParaRPr lang="ru-RU" sz="1600" dirty="0" smtClean="0"/>
          </a:p>
          <a:p>
            <a:r>
              <a:rPr lang="en-GB" sz="1600" dirty="0" smtClean="0"/>
              <a:t>3.10	PEOPLE &gt; POETS</a:t>
            </a:r>
            <a:endParaRPr lang="ru-RU" sz="1600" dirty="0" smtClean="0"/>
          </a:p>
          <a:p>
            <a:r>
              <a:rPr lang="en-GB" sz="1600" dirty="0" smtClean="0"/>
              <a:t>3.11	PLANTS &gt; TREES</a:t>
            </a:r>
            <a:endParaRPr lang="ru-RU" sz="1600" dirty="0" smtClean="0"/>
          </a:p>
          <a:p>
            <a:r>
              <a:rPr lang="en-GB" sz="1600" dirty="0" smtClean="0"/>
              <a:t>3.12	RECREATION &gt; TRAVEL &gt; TOURISM</a:t>
            </a:r>
            <a:endParaRPr lang="ru-RU" sz="1600" dirty="0" smtClean="0"/>
          </a:p>
          <a:p>
            <a:r>
              <a:rPr lang="en-GB" sz="1600" dirty="0" smtClean="0"/>
              <a:t>3.13	REFERENCE &gt; REFERENCE_WORKS &gt; ATLASES &gt; CARTOGRAPHY &gt; WEB_MAPPING</a:t>
            </a:r>
            <a:endParaRPr lang="ru-RU" sz="1600" dirty="0" smtClean="0"/>
          </a:p>
          <a:p>
            <a:r>
              <a:rPr lang="en-GB" sz="1600" dirty="0" smtClean="0"/>
              <a:t>3.14	SCIENCE &gt; NATURAL_SCIENCES &gt; SPACE_SCIENCE &gt; SOLAR_SYSTEM &gt; NEPTUNE</a:t>
            </a:r>
            <a:endParaRPr lang="ru-RU" sz="1600" dirty="0" smtClean="0"/>
          </a:p>
          <a:p>
            <a:r>
              <a:rPr lang="en-GB" sz="1600" dirty="0" smtClean="0"/>
              <a:t>3.15	SOCIETY &gt; HISTORY &gt; HISTORICAL_ERAS &gt; PREHISTORY &gt; IRON_AGE &gt; MESOPOTAMIA</a:t>
            </a:r>
            <a:endParaRPr lang="ru-RU" sz="1600" dirty="0" smtClean="0"/>
          </a:p>
          <a:p>
            <a:r>
              <a:rPr lang="en-GB" sz="1600" dirty="0" smtClean="0"/>
              <a:t>3.16	THINKING &gt; NONVERBAL_THINKING &gt; BIG-PICTURE_THINKING</a:t>
            </a:r>
            <a:endParaRPr lang="ru-RU" sz="1600" dirty="0" smtClean="0"/>
          </a:p>
          <a:p>
            <a:r>
              <a:rPr lang="en-GB" sz="1600" dirty="0" smtClean="0"/>
              <a:t>3.17	WORLD &gt; AFRICA &gt; MIDDLE_EAST &gt; NORTH_AFRICA &gt; EGYPT</a:t>
            </a:r>
            <a:endParaRPr lang="ru-RU" sz="1600" dirty="0" smtClean="0"/>
          </a:p>
          <a:p>
            <a:endParaRPr lang="ru-RU"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Navigator under development</a:t>
            </a:r>
            <a:endParaRPr lang="ru-RU" dirty="0"/>
          </a:p>
        </p:txBody>
      </p:sp>
      <p:sp>
        <p:nvSpPr>
          <p:cNvPr id="3" name="Содержимое 2"/>
          <p:cNvSpPr>
            <a:spLocks noGrp="1"/>
          </p:cNvSpPr>
          <p:nvPr>
            <p:ph idx="1"/>
          </p:nvPr>
        </p:nvSpPr>
        <p:spPr/>
        <p:txBody>
          <a:bodyPr/>
          <a:lstStyle/>
          <a:p>
            <a:pPr>
              <a:buNone/>
            </a:pPr>
            <a:r>
              <a:rPr lang="en-US" dirty="0" smtClean="0"/>
              <a:t>    Synonyms, taxonomies and other  types of paradigmatic semantic relations are established within particular contexts and are viewed as particular cases of the </a:t>
            </a:r>
            <a:r>
              <a:rPr lang="en-US" i="1" dirty="0" smtClean="0"/>
              <a:t>association</a:t>
            </a:r>
            <a:r>
              <a:rPr lang="en-US" dirty="0" smtClean="0"/>
              <a:t> relation. </a:t>
            </a:r>
          </a:p>
          <a:p>
            <a:pPr>
              <a:buNone/>
            </a:pPr>
            <a:r>
              <a:rPr lang="en-US" dirty="0" smtClean="0"/>
              <a:t>    The semantic impacts of </a:t>
            </a:r>
            <a:r>
              <a:rPr lang="en-US" i="1" dirty="0" smtClean="0"/>
              <a:t>context</a:t>
            </a:r>
            <a:r>
              <a:rPr lang="en-US" dirty="0" smtClean="0"/>
              <a:t> and </a:t>
            </a:r>
            <a:r>
              <a:rPr lang="en-US" i="1" dirty="0" smtClean="0"/>
              <a:t>co-occurrence</a:t>
            </a:r>
            <a:r>
              <a:rPr lang="en-US" dirty="0" smtClean="0"/>
              <a:t> which play the decisive role in automatic categorization are employed</a:t>
            </a:r>
            <a:r>
              <a:rPr lang="en-US" i="1" dirty="0" smtClean="0"/>
              <a:t>.</a:t>
            </a:r>
            <a:endParaRPr lang="ru-RU" dirty="0" smtClean="0"/>
          </a:p>
          <a:p>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main principles of conceptual linguistic modeling</a:t>
            </a:r>
            <a:endParaRPr lang="ru-RU" dirty="0"/>
          </a:p>
        </p:txBody>
      </p:sp>
      <p:sp>
        <p:nvSpPr>
          <p:cNvPr id="3" name="Содержимое 2"/>
          <p:cNvSpPr>
            <a:spLocks noGrp="1"/>
          </p:cNvSpPr>
          <p:nvPr>
            <p:ph idx="1"/>
          </p:nvPr>
        </p:nvSpPr>
        <p:spPr/>
        <p:txBody>
          <a:bodyPr>
            <a:normAutofit fontScale="92500" lnSpcReduction="20000"/>
          </a:bodyPr>
          <a:lstStyle/>
          <a:p>
            <a:r>
              <a:rPr lang="en-US" dirty="0" smtClean="0"/>
              <a:t>The model should be </a:t>
            </a:r>
            <a:r>
              <a:rPr lang="ru-RU" dirty="0" smtClean="0"/>
              <a:t>«</a:t>
            </a:r>
            <a:r>
              <a:rPr lang="en-US" dirty="0" smtClean="0"/>
              <a:t>open</a:t>
            </a:r>
            <a:r>
              <a:rPr lang="ru-RU" dirty="0" smtClean="0"/>
              <a:t>»</a:t>
            </a:r>
            <a:r>
              <a:rPr lang="en-US" dirty="0" smtClean="0"/>
              <a:t>, it should support an efficient mechanism of information expanding and update</a:t>
            </a:r>
            <a:r>
              <a:rPr lang="ru-RU" dirty="0" smtClean="0"/>
              <a:t>;</a:t>
            </a:r>
          </a:p>
          <a:p>
            <a:r>
              <a:rPr lang="en-US" dirty="0" smtClean="0"/>
              <a:t>The model of </a:t>
            </a:r>
            <a:r>
              <a:rPr lang="ru-RU" dirty="0" smtClean="0"/>
              <a:t>«</a:t>
            </a:r>
            <a:r>
              <a:rPr lang="en-US" dirty="0" smtClean="0"/>
              <a:t>sense</a:t>
            </a:r>
            <a:r>
              <a:rPr lang="ru-RU" dirty="0" smtClean="0"/>
              <a:t>»</a:t>
            </a:r>
            <a:r>
              <a:rPr lang="en-US" dirty="0" smtClean="0"/>
              <a:t> presentation should take into account the </a:t>
            </a:r>
            <a:r>
              <a:rPr lang="en-US" dirty="0" err="1" smtClean="0"/>
              <a:t>extralinguistic</a:t>
            </a:r>
            <a:r>
              <a:rPr lang="en-US" dirty="0" smtClean="0"/>
              <a:t> reality facts</a:t>
            </a:r>
            <a:r>
              <a:rPr lang="ru-RU" dirty="0" smtClean="0"/>
              <a:t> </a:t>
            </a:r>
            <a:r>
              <a:rPr lang="en-US" dirty="0" smtClean="0"/>
              <a:t>which are given in the form of rules and relations and comprise a basic </a:t>
            </a:r>
            <a:r>
              <a:rPr lang="ru-RU" dirty="0" smtClean="0"/>
              <a:t>«</a:t>
            </a:r>
            <a:r>
              <a:rPr lang="en-US" dirty="0" smtClean="0"/>
              <a:t>world model</a:t>
            </a:r>
            <a:r>
              <a:rPr lang="ru-RU" dirty="0" smtClean="0"/>
              <a:t>»</a:t>
            </a:r>
            <a:r>
              <a:rPr lang="en-US" dirty="0" smtClean="0"/>
              <a:t> to which the particular subject area  models can be added</a:t>
            </a:r>
            <a:r>
              <a:rPr lang="ru-RU" dirty="0" smtClean="0"/>
              <a:t>;</a:t>
            </a:r>
          </a:p>
          <a:p>
            <a:r>
              <a:rPr lang="en-US" dirty="0" smtClean="0"/>
              <a:t>The model should be practical, i.e. it should not be overloaded by detailed descriptions of links and relations between concepts</a:t>
            </a:r>
            <a:endParaRPr lang="ru-RU" dirty="0" smtClean="0"/>
          </a:p>
          <a:p>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28670"/>
          </a:xfrm>
        </p:spPr>
        <p:txBody>
          <a:bodyPr/>
          <a:lstStyle/>
          <a:p>
            <a:r>
              <a:rPr lang="en-US" dirty="0" smtClean="0"/>
              <a:t>Further development</a:t>
            </a:r>
            <a:endParaRPr lang="ru-RU" dirty="0"/>
          </a:p>
        </p:txBody>
      </p:sp>
      <p:sp>
        <p:nvSpPr>
          <p:cNvPr id="3" name="Содержимое 2"/>
          <p:cNvSpPr>
            <a:spLocks noGrp="1"/>
          </p:cNvSpPr>
          <p:nvPr>
            <p:ph idx="1"/>
          </p:nvPr>
        </p:nvSpPr>
        <p:spPr>
          <a:xfrm>
            <a:off x="457200" y="928670"/>
            <a:ext cx="8229600" cy="5715040"/>
          </a:xfrm>
        </p:spPr>
        <p:txBody>
          <a:bodyPr>
            <a:normAutofit fontScale="85000" lnSpcReduction="20000"/>
          </a:bodyPr>
          <a:lstStyle/>
          <a:p>
            <a:r>
              <a:rPr lang="en-US" dirty="0" smtClean="0"/>
              <a:t>The detailed structuring of the Navigator knowledge base with the employment of the </a:t>
            </a:r>
            <a:r>
              <a:rPr lang="en-US" dirty="0" err="1" smtClean="0"/>
              <a:t>Semantix</a:t>
            </a:r>
            <a:r>
              <a:rPr lang="en-US" dirty="0" smtClean="0"/>
              <a:t> linguistic processor and logical processing features</a:t>
            </a:r>
          </a:p>
          <a:p>
            <a:r>
              <a:rPr lang="en-US" dirty="0" smtClean="0"/>
              <a:t>Construction of the encyclopedic articles from definitions and key words automatically extracted from Internet</a:t>
            </a:r>
          </a:p>
          <a:p>
            <a:r>
              <a:rPr lang="en-US" dirty="0" smtClean="0"/>
              <a:t>Establishment of hierarchies / category trees on the basis of key word family trees by assigning a dominant category, semi-automatic correction of the category tree, definitions</a:t>
            </a:r>
          </a:p>
          <a:p>
            <a:r>
              <a:rPr lang="en-US" dirty="0" smtClean="0"/>
              <a:t>correction of articles by the methods of digital voting and </a:t>
            </a:r>
            <a:r>
              <a:rPr lang="en-US" dirty="0" err="1" smtClean="0"/>
              <a:t>crowdsourcing</a:t>
            </a:r>
            <a:endParaRPr lang="en-US" dirty="0" smtClean="0"/>
          </a:p>
          <a:p>
            <a:r>
              <a:rPr lang="en-US" dirty="0" smtClean="0"/>
              <a:t>The </a:t>
            </a:r>
            <a:r>
              <a:rPr lang="en-US" dirty="0" err="1" smtClean="0"/>
              <a:t>Keywen</a:t>
            </a:r>
            <a:r>
              <a:rPr lang="en-US" dirty="0" smtClean="0"/>
              <a:t> technology can be used for terminological data bases creation according to the International Standard ISO 12620: 2009.</a:t>
            </a:r>
            <a:endParaRPr lang="ru-RU" dirty="0" smtClean="0"/>
          </a:p>
          <a:p>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a:bodyPr>
          <a:lstStyle/>
          <a:p>
            <a:pPr algn="ctr">
              <a:buNone/>
            </a:pPr>
            <a:r>
              <a:rPr lang="en-US" sz="8800" dirty="0" smtClean="0"/>
              <a:t>Thank you!</a:t>
            </a:r>
          </a:p>
          <a:p>
            <a:pPr algn="ctr">
              <a:buNone/>
            </a:pPr>
            <a:r>
              <a:rPr lang="ru-RU" sz="8800" dirty="0" smtClean="0"/>
              <a:t>Спасибо!</a:t>
            </a:r>
            <a:endParaRPr lang="ru-RU" sz="8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Approach and methods</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en-US" dirty="0" smtClean="0"/>
              <a:t>    The approach taken combines the methods of the rule-based paradigm, statistics  and machine learning, thus providing a </a:t>
            </a:r>
            <a:r>
              <a:rPr lang="en-US" b="1" dirty="0" smtClean="0"/>
              <a:t>hybrid</a:t>
            </a:r>
            <a:r>
              <a:rPr lang="en-US" dirty="0" smtClean="0"/>
              <a:t> platform for design and development of the Internet Semantic Navigator which allows</a:t>
            </a:r>
          </a:p>
          <a:p>
            <a:r>
              <a:rPr lang="en-GB" dirty="0" smtClean="0"/>
              <a:t>- to see the BIG PICTURE, </a:t>
            </a:r>
            <a:endParaRPr lang="ru-RU" dirty="0" smtClean="0"/>
          </a:p>
          <a:p>
            <a:r>
              <a:rPr lang="en-GB" dirty="0" smtClean="0"/>
              <a:t>- to structure knowledge into semantic sections and select the most important sections, </a:t>
            </a:r>
            <a:endParaRPr lang="ru-RU" dirty="0" smtClean="0"/>
          </a:p>
          <a:p>
            <a:r>
              <a:rPr lang="en-GB" dirty="0" smtClean="0"/>
              <a:t>- to create effective plans for learning and knowledge processing. </a:t>
            </a:r>
            <a:endParaRPr lang="ru-RU" dirty="0" smtClean="0"/>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
            </a:r>
            <a:br>
              <a:rPr lang="en-GB" dirty="0" smtClean="0"/>
            </a:br>
            <a:r>
              <a:rPr lang="en-GB" dirty="0" smtClean="0"/>
              <a:t>The ESN intelligent systems and their evolution</a:t>
            </a:r>
            <a:br>
              <a:rPr lang="en-GB" dirty="0" smtClean="0"/>
            </a:br>
            <a:endParaRPr lang="ru-RU" dirty="0"/>
          </a:p>
        </p:txBody>
      </p:sp>
      <p:sp>
        <p:nvSpPr>
          <p:cNvPr id="3" name="Содержимое 2"/>
          <p:cNvSpPr>
            <a:spLocks noGrp="1"/>
          </p:cNvSpPr>
          <p:nvPr>
            <p:ph idx="1"/>
          </p:nvPr>
        </p:nvSpPr>
        <p:spPr>
          <a:xfrm>
            <a:off x="457200" y="1600200"/>
            <a:ext cx="8401080" cy="5043510"/>
          </a:xfrm>
        </p:spPr>
        <p:txBody>
          <a:bodyPr>
            <a:normAutofit fontScale="92500" lnSpcReduction="20000"/>
          </a:bodyPr>
          <a:lstStyle/>
          <a:p>
            <a:r>
              <a:rPr lang="en-US" dirty="0" smtClean="0"/>
              <a:t>ESN systems have been created at the Institute for Informatics problems of the Russian Academy of Sciences beginning from the late 80-ies</a:t>
            </a:r>
            <a:endParaRPr lang="ru-RU" dirty="0" smtClean="0"/>
          </a:p>
          <a:p>
            <a:r>
              <a:rPr lang="en-US" dirty="0" smtClean="0"/>
              <a:t>4 generations of ESN systems have been developed</a:t>
            </a:r>
            <a:endParaRPr lang="ru-RU" dirty="0" smtClean="0"/>
          </a:p>
          <a:p>
            <a:r>
              <a:rPr lang="ru-RU" dirty="0" smtClean="0"/>
              <a:t> </a:t>
            </a:r>
            <a:r>
              <a:rPr lang="en-US" dirty="0" smtClean="0"/>
              <a:t>Linguistic semantic presentations have evolved</a:t>
            </a:r>
            <a:endParaRPr lang="ru-RU" dirty="0" smtClean="0"/>
          </a:p>
          <a:p>
            <a:r>
              <a:rPr lang="en-US" dirty="0" smtClean="0"/>
              <a:t>ESN systems comprise knowledge bases, where knowledge is coded in records made in the ESN language</a:t>
            </a:r>
            <a:endParaRPr lang="ru-RU" dirty="0" smtClean="0"/>
          </a:p>
          <a:p>
            <a:r>
              <a:rPr lang="en-US" dirty="0" smtClean="0"/>
              <a:t>DECL is the language for the declarative knowledge structures processing, it employs the production rules</a:t>
            </a:r>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evolution of the language engineering solutions</a:t>
            </a:r>
            <a:endParaRPr lang="ru-RU" dirty="0"/>
          </a:p>
        </p:txBody>
      </p:sp>
      <p:sp>
        <p:nvSpPr>
          <p:cNvPr id="3" name="Содержимое 2"/>
          <p:cNvSpPr>
            <a:spLocks noGrp="1"/>
          </p:cNvSpPr>
          <p:nvPr>
            <p:ph idx="1"/>
          </p:nvPr>
        </p:nvSpPr>
        <p:spPr>
          <a:xfrm>
            <a:off x="142844" y="1600200"/>
            <a:ext cx="8715436" cy="4525963"/>
          </a:xfrm>
        </p:spPr>
        <p:txBody>
          <a:bodyPr>
            <a:normAutofit fontScale="92500"/>
          </a:bodyPr>
          <a:lstStyle/>
          <a:p>
            <a:r>
              <a:rPr lang="en-US" dirty="0" smtClean="0"/>
              <a:t>The systems of the 1-st generation: DIANA1, DIANA2, Logos-D include the procedures for complete sentence </a:t>
            </a:r>
            <a:r>
              <a:rPr lang="ru-RU" dirty="0" smtClean="0"/>
              <a:t> </a:t>
            </a:r>
            <a:r>
              <a:rPr lang="en-US" dirty="0" smtClean="0"/>
              <a:t>parse, comprise expert components </a:t>
            </a:r>
          </a:p>
          <a:p>
            <a:r>
              <a:rPr lang="en-US" dirty="0" smtClean="0"/>
              <a:t>The systems of the 2-d and 3-d generations: IKS, Analyst were developed for particular problem areas</a:t>
            </a:r>
            <a:endParaRPr lang="ru-RU" dirty="0" smtClean="0"/>
          </a:p>
          <a:p>
            <a:r>
              <a:rPr lang="ru-RU" dirty="0" smtClean="0"/>
              <a:t> </a:t>
            </a:r>
            <a:r>
              <a:rPr lang="en-US" dirty="0" smtClean="0"/>
              <a:t>The systems of the 4-th generation:</a:t>
            </a:r>
            <a:r>
              <a:rPr lang="ru-RU" dirty="0" smtClean="0"/>
              <a:t> </a:t>
            </a:r>
            <a:r>
              <a:rPr lang="en-US" dirty="0" smtClean="0"/>
              <a:t>the factual approach,  the analysis is aimed at the extraction of entities and links from texts: </a:t>
            </a:r>
            <a:r>
              <a:rPr lang="en-US" b="1" dirty="0" err="1" smtClean="0"/>
              <a:t>Semantix</a:t>
            </a:r>
            <a:r>
              <a:rPr lang="en-US" dirty="0" smtClean="0"/>
              <a:t> processor</a:t>
            </a:r>
            <a:r>
              <a:rPr lang="ru-RU" dirty="0" smtClean="0"/>
              <a:t> </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ESN constructive elements</a:t>
            </a:r>
            <a:r>
              <a:rPr lang="ru-RU" dirty="0" smtClean="0"/>
              <a:t> </a:t>
            </a:r>
            <a:endParaRPr lang="ru-RU" dirty="0"/>
          </a:p>
        </p:txBody>
      </p:sp>
      <p:sp>
        <p:nvSpPr>
          <p:cNvPr id="3" name="Содержимое 2"/>
          <p:cNvSpPr>
            <a:spLocks noGrp="1"/>
          </p:cNvSpPr>
          <p:nvPr>
            <p:ph idx="1"/>
          </p:nvPr>
        </p:nvSpPr>
        <p:spPr/>
        <p:txBody>
          <a:bodyPr/>
          <a:lstStyle/>
          <a:p>
            <a:r>
              <a:rPr lang="en-US" dirty="0" smtClean="0"/>
              <a:t>A named N-</a:t>
            </a:r>
            <a:r>
              <a:rPr lang="en-US" dirty="0" err="1" smtClean="0"/>
              <a:t>ary</a:t>
            </a:r>
            <a:r>
              <a:rPr lang="en-US" dirty="0" smtClean="0"/>
              <a:t> predicate is called a </a:t>
            </a:r>
            <a:r>
              <a:rPr lang="ru-RU" dirty="0" smtClean="0"/>
              <a:t>«</a:t>
            </a:r>
            <a:r>
              <a:rPr lang="en-US" i="1" dirty="0" smtClean="0"/>
              <a:t>fragment</a:t>
            </a:r>
            <a:r>
              <a:rPr lang="ru-RU" dirty="0" smtClean="0"/>
              <a:t>»</a:t>
            </a:r>
          </a:p>
          <a:p>
            <a:r>
              <a:rPr lang="ru-RU" dirty="0" smtClean="0"/>
              <a:t> </a:t>
            </a:r>
            <a:r>
              <a:rPr lang="en-US" dirty="0" smtClean="0"/>
              <a:t>The whole set of language objects is given as a system of predicate-argument structures</a:t>
            </a:r>
            <a:endParaRPr lang="ru-RU" dirty="0" smtClean="0"/>
          </a:p>
          <a:p>
            <a:r>
              <a:rPr lang="en-US" dirty="0" smtClean="0"/>
              <a:t>The embedded structures presentation mechanisms are supported which reflect the hierarchy character of natural language</a:t>
            </a:r>
            <a:endParaRPr lang="ru-RU" smtClean="0"/>
          </a:p>
          <a:p>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
            </a:r>
            <a:br>
              <a:rPr lang="en-US" dirty="0" smtClean="0"/>
            </a:br>
            <a:r>
              <a:rPr lang="en-US" dirty="0" smtClean="0"/>
              <a:t>The flowchart of conceptual linguistic modeling </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5043510"/>
          </a:xfrm>
        </p:spPr>
        <p:txBody>
          <a:bodyPr>
            <a:normAutofit fontScale="92500" lnSpcReduction="10000"/>
          </a:bodyPr>
          <a:lstStyle/>
          <a:p>
            <a:r>
              <a:rPr lang="en-US" dirty="0" smtClean="0"/>
              <a:t>The analysis of the texts </a:t>
            </a:r>
          </a:p>
          <a:p>
            <a:r>
              <a:rPr lang="en-US" dirty="0" smtClean="0"/>
              <a:t>Singling out the basic concepts and characteristics </a:t>
            </a:r>
          </a:p>
          <a:p>
            <a:r>
              <a:rPr lang="en-US" dirty="0" smtClean="0"/>
              <a:t>Constructing a subject area (SA) vocabulary founded on the basic “world model” :</a:t>
            </a:r>
          </a:p>
          <a:p>
            <a:pPr lvl="2">
              <a:buNone/>
            </a:pPr>
            <a:r>
              <a:rPr lang="en-US" dirty="0" smtClean="0"/>
              <a:t>-  the basic “world model” + SA model</a:t>
            </a:r>
          </a:p>
          <a:p>
            <a:pPr lvl="2">
              <a:buFontTx/>
              <a:buChar char="-"/>
            </a:pPr>
            <a:r>
              <a:rPr lang="en-US" dirty="0" smtClean="0"/>
              <a:t>the language model </a:t>
            </a:r>
          </a:p>
          <a:p>
            <a:r>
              <a:rPr lang="en-US" dirty="0" smtClean="0"/>
              <a:t>Establishment of the type-kind relations between SA notions</a:t>
            </a:r>
          </a:p>
          <a:p>
            <a:r>
              <a:rPr lang="en-US" dirty="0" smtClean="0"/>
              <a:t>Formulation of the situational rules in the form of IF… THEN  rules (</a:t>
            </a:r>
            <a:r>
              <a:rPr lang="en-US" b="1" i="1" u="sng" dirty="0" smtClean="0"/>
              <a:t>productions</a:t>
            </a:r>
            <a:r>
              <a:rPr lang="en-US" dirty="0" smtClean="0"/>
              <a:t>)</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Linguistic knowledge presentation and processing</a:t>
            </a:r>
            <a:endParaRPr lang="ru-RU" dirty="0"/>
          </a:p>
        </p:txBody>
      </p:sp>
      <p:sp>
        <p:nvSpPr>
          <p:cNvPr id="3" name="Содержимое 2"/>
          <p:cNvSpPr>
            <a:spLocks noGrp="1"/>
          </p:cNvSpPr>
          <p:nvPr>
            <p:ph idx="1"/>
          </p:nvPr>
        </p:nvSpPr>
        <p:spPr/>
        <p:txBody>
          <a:bodyPr/>
          <a:lstStyle/>
          <a:p>
            <a:r>
              <a:rPr lang="en-US" dirty="0" smtClean="0"/>
              <a:t>Provides</a:t>
            </a:r>
            <a:endParaRPr lang="ru-RU" dirty="0" smtClean="0"/>
          </a:p>
          <a:p>
            <a:pPr lvl="1"/>
            <a:r>
              <a:rPr lang="en-US" dirty="0" smtClean="0"/>
              <a:t>Presentation mechanisms for the objects which belong to different language levels</a:t>
            </a:r>
            <a:endParaRPr lang="ru-RU" dirty="0" smtClean="0"/>
          </a:p>
          <a:p>
            <a:pPr lvl="1"/>
            <a:r>
              <a:rPr lang="en-US" dirty="0" smtClean="0"/>
              <a:t>Homogeneity and uniformity of linguistic presentations</a:t>
            </a:r>
            <a:endParaRPr lang="ru-RU" dirty="0" smtClean="0"/>
          </a:p>
          <a:p>
            <a:r>
              <a:rPr lang="en-US" dirty="0" smtClean="0"/>
              <a:t>Analysis and generation are performed on the basis of the dominance grammar formalism, the unification mechanism is employed.</a:t>
            </a:r>
            <a:endParaRPr lang="ru-RU" dirty="0" smtClean="0"/>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TotalTime>
  <Words>2062</Words>
  <Application>Microsoft Office PowerPoint</Application>
  <PresentationFormat>Экран (4:3)</PresentationFormat>
  <Paragraphs>168</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RCDL’2012  Pereslavl Zalesskiy, October  15-18, 2012  Intelligent Tools for the Semantic Internet Navigator Design </vt:lpstr>
      <vt:lpstr>Paper Outline</vt:lpstr>
      <vt:lpstr>Research Objectives</vt:lpstr>
      <vt:lpstr>Approach and methods</vt:lpstr>
      <vt:lpstr> The ESN intelligent systems and their evolution </vt:lpstr>
      <vt:lpstr>The evolution of the language engineering solutions</vt:lpstr>
      <vt:lpstr>ESN constructive elements </vt:lpstr>
      <vt:lpstr> The flowchart of conceptual linguistic modeling  </vt:lpstr>
      <vt:lpstr>Linguistic knowledge presentation and processing</vt:lpstr>
      <vt:lpstr>General Considerations for Encyclopedia Design</vt:lpstr>
      <vt:lpstr>Present state of the art</vt:lpstr>
      <vt:lpstr>Challenges</vt:lpstr>
      <vt:lpstr>User targeting</vt:lpstr>
      <vt:lpstr>Tasks for Automation</vt:lpstr>
      <vt:lpstr>Key words and rules acquirement</vt:lpstr>
      <vt:lpstr>Stages: development and operation</vt:lpstr>
      <vt:lpstr>Morphology processing</vt:lpstr>
      <vt:lpstr>Term establishment</vt:lpstr>
      <vt:lpstr>Important factors</vt:lpstr>
      <vt:lpstr>The middle way</vt:lpstr>
      <vt:lpstr>Semantic Navigator: Encyclopedia of Keywords</vt:lpstr>
      <vt:lpstr>Keywen life process</vt:lpstr>
      <vt:lpstr>Keywen features</vt:lpstr>
      <vt:lpstr>Keywen features</vt:lpstr>
      <vt:lpstr>Exact keywords choice</vt:lpstr>
      <vt:lpstr>Keywen development</vt:lpstr>
      <vt:lpstr>Keywen NLP pipeline </vt:lpstr>
      <vt:lpstr>Term extraction strategy</vt:lpstr>
      <vt:lpstr>Semantic categorization example</vt:lpstr>
      <vt:lpstr>Keywen Category Structure </vt:lpstr>
      <vt:lpstr>Top-level categories</vt:lpstr>
      <vt:lpstr>Navigator under development</vt:lpstr>
      <vt:lpstr>The main principles of conceptual linguistic modeling</vt:lpstr>
      <vt:lpstr>Further development</vt:lpstr>
      <vt:lpstr>Слайд 35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RCDL’2012  Pereslavl Zalesskiy, October  15-18 ,2012  Intelligent Tools for the Semantic Internet Navigator Design </dc:title>
  <dc:creator>Helen</dc:creator>
  <cp:lastModifiedBy>Helen</cp:lastModifiedBy>
  <cp:revision>72</cp:revision>
  <dcterms:created xsi:type="dcterms:W3CDTF">2012-10-15T14:40:37Z</dcterms:created>
  <dcterms:modified xsi:type="dcterms:W3CDTF">2012-10-17T10:10:27Z</dcterms:modified>
</cp:coreProperties>
</file>