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7" r:id="rId2"/>
    <p:sldId id="258" r:id="rId3"/>
    <p:sldId id="298" r:id="rId4"/>
    <p:sldId id="330" r:id="rId5"/>
    <p:sldId id="259" r:id="rId6"/>
    <p:sldId id="299" r:id="rId7"/>
    <p:sldId id="264" r:id="rId8"/>
    <p:sldId id="266" r:id="rId9"/>
    <p:sldId id="267" r:id="rId10"/>
    <p:sldId id="333" r:id="rId11"/>
    <p:sldId id="334" r:id="rId12"/>
    <p:sldId id="308" r:id="rId13"/>
    <p:sldId id="335" r:id="rId14"/>
    <p:sldId id="343" r:id="rId15"/>
    <p:sldId id="300" r:id="rId16"/>
    <p:sldId id="272" r:id="rId17"/>
    <p:sldId id="273" r:id="rId18"/>
    <p:sldId id="302" r:id="rId19"/>
    <p:sldId id="277" r:id="rId20"/>
    <p:sldId id="304" r:id="rId21"/>
    <p:sldId id="331" r:id="rId22"/>
    <p:sldId id="309" r:id="rId23"/>
    <p:sldId id="310" r:id="rId24"/>
    <p:sldId id="316" r:id="rId25"/>
    <p:sldId id="311" r:id="rId26"/>
    <p:sldId id="328" r:id="rId27"/>
    <p:sldId id="329" r:id="rId28"/>
    <p:sldId id="340" r:id="rId29"/>
    <p:sldId id="342" r:id="rId30"/>
    <p:sldId id="344"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4660"/>
  </p:normalViewPr>
  <p:slideViewPr>
    <p:cSldViewPr>
      <p:cViewPr varScale="1">
        <p:scale>
          <a:sx n="108" d="100"/>
          <a:sy n="108" d="100"/>
        </p:scale>
        <p:origin x="-2100" y="-90"/>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16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BA7BBA-89F3-4A3E-8ED0-5940486DE9C8}" type="datetimeFigureOut">
              <a:rPr lang="ru-RU" smtClean="0"/>
              <a:t>03.11.2012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F4E52-DE1C-4061-8509-7656BFE550C9}" type="slidenum">
              <a:rPr lang="ru-RU" smtClean="0"/>
              <a:t>‹#›</a:t>
            </a:fld>
            <a:endParaRPr lang="ru-RU"/>
          </a:p>
        </p:txBody>
      </p:sp>
    </p:spTree>
    <p:extLst>
      <p:ext uri="{BB962C8B-B14F-4D97-AF65-F5344CB8AC3E}">
        <p14:creationId xmlns:p14="http://schemas.microsoft.com/office/powerpoint/2010/main" val="2660346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9728604-F4B9-4955-B78F-753560B2FAB4}" type="datetimeFigureOut">
              <a:rPr lang="ru-RU"/>
              <a:pPr>
                <a:defRPr/>
              </a:pPr>
              <a:t>03.11.2012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8BCAA8-797E-4C9B-B537-E0ED44535829}" type="slidenum">
              <a:rPr lang="ru-RU"/>
              <a:pPr>
                <a:defRPr/>
              </a:pPr>
              <a:t>‹#›</a:t>
            </a:fld>
            <a:endParaRPr lang="ru-RU"/>
          </a:p>
        </p:txBody>
      </p:sp>
    </p:spTree>
    <p:extLst>
      <p:ext uri="{BB962C8B-B14F-4D97-AF65-F5344CB8AC3E}">
        <p14:creationId xmlns:p14="http://schemas.microsoft.com/office/powerpoint/2010/main" val="626329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Надувательство,</a:t>
            </a:r>
            <a:r>
              <a:rPr lang="ru-RU" baseline="0" dirty="0" smtClean="0"/>
              <a:t> шумиха, назойливая реклама</a:t>
            </a:r>
            <a:endParaRPr lang="ru-RU" dirty="0"/>
          </a:p>
        </p:txBody>
      </p:sp>
      <p:sp>
        <p:nvSpPr>
          <p:cNvPr id="4" name="Номер слайда 3"/>
          <p:cNvSpPr>
            <a:spLocks noGrp="1"/>
          </p:cNvSpPr>
          <p:nvPr>
            <p:ph type="sldNum" sz="quarter" idx="10"/>
          </p:nvPr>
        </p:nvSpPr>
        <p:spPr/>
        <p:txBody>
          <a:bodyPr/>
          <a:lstStyle/>
          <a:p>
            <a:pPr>
              <a:defRPr/>
            </a:pPr>
            <a:fld id="{D58BCAA8-797E-4C9B-B537-E0ED44535829}" type="slidenum">
              <a:rPr lang="ru-RU" smtClean="0"/>
              <a:pPr>
                <a:defRPr/>
              </a:pPr>
              <a:t>4</a:t>
            </a:fld>
            <a:endParaRPr lang="ru-RU"/>
          </a:p>
        </p:txBody>
      </p:sp>
    </p:spTree>
    <p:extLst>
      <p:ext uri="{BB962C8B-B14F-4D97-AF65-F5344CB8AC3E}">
        <p14:creationId xmlns:p14="http://schemas.microsoft.com/office/powerpoint/2010/main" val="163726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Вброс</a:t>
            </a:r>
            <a:r>
              <a:rPr lang="ru-RU" baseline="0" dirty="0" smtClean="0"/>
              <a:t> технологии ; Пик раздутых ожиданий; Впадина разочарования; Скат (склон, уклон) просветления; Плато продуктивности</a:t>
            </a:r>
            <a:endParaRPr lang="ru-RU" dirty="0"/>
          </a:p>
        </p:txBody>
      </p:sp>
      <p:sp>
        <p:nvSpPr>
          <p:cNvPr id="4" name="Номер слайда 3"/>
          <p:cNvSpPr>
            <a:spLocks noGrp="1"/>
          </p:cNvSpPr>
          <p:nvPr>
            <p:ph type="sldNum" sz="quarter" idx="10"/>
          </p:nvPr>
        </p:nvSpPr>
        <p:spPr/>
        <p:txBody>
          <a:bodyPr/>
          <a:lstStyle/>
          <a:p>
            <a:pPr>
              <a:defRPr/>
            </a:pPr>
            <a:fld id="{D58BCAA8-797E-4C9B-B537-E0ED44535829}" type="slidenum">
              <a:rPr lang="ru-RU" smtClean="0"/>
              <a:pPr>
                <a:defRPr/>
              </a:pPr>
              <a:t>22</a:t>
            </a:fld>
            <a:endParaRPr lang="ru-RU"/>
          </a:p>
        </p:txBody>
      </p:sp>
    </p:spTree>
    <p:extLst>
      <p:ext uri="{BB962C8B-B14F-4D97-AF65-F5344CB8AC3E}">
        <p14:creationId xmlns:p14="http://schemas.microsoft.com/office/powerpoint/2010/main" val="8381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Trough = </a:t>
            </a:r>
            <a:r>
              <a:rPr lang="ru-RU" dirty="0" smtClean="0"/>
              <a:t>впадина</a:t>
            </a:r>
            <a:endParaRPr lang="ru-RU" dirty="0"/>
          </a:p>
        </p:txBody>
      </p:sp>
      <p:sp>
        <p:nvSpPr>
          <p:cNvPr id="4" name="Номер слайда 3"/>
          <p:cNvSpPr>
            <a:spLocks noGrp="1"/>
          </p:cNvSpPr>
          <p:nvPr>
            <p:ph type="sldNum" sz="quarter" idx="10"/>
          </p:nvPr>
        </p:nvSpPr>
        <p:spPr/>
        <p:txBody>
          <a:bodyPr/>
          <a:lstStyle/>
          <a:p>
            <a:pPr>
              <a:defRPr/>
            </a:pPr>
            <a:fld id="{D58BCAA8-797E-4C9B-B537-E0ED44535829}" type="slidenum">
              <a:rPr lang="ru-RU" smtClean="0"/>
              <a:pPr>
                <a:defRPr/>
              </a:pPr>
              <a:t>23</a:t>
            </a:fld>
            <a:endParaRPr lang="ru-RU"/>
          </a:p>
        </p:txBody>
      </p:sp>
    </p:spTree>
    <p:extLst>
      <p:ext uri="{BB962C8B-B14F-4D97-AF65-F5344CB8AC3E}">
        <p14:creationId xmlns:p14="http://schemas.microsoft.com/office/powerpoint/2010/main" val="120162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r>
              <a:rPr lang="en-US" dirty="0" smtClean="0"/>
              <a:t>A heat map (</a:t>
            </a:r>
            <a:r>
              <a:rPr lang="ru-RU" dirty="0" smtClean="0"/>
              <a:t>тепловая</a:t>
            </a:r>
            <a:r>
              <a:rPr lang="ru-RU" baseline="0" dirty="0" smtClean="0"/>
              <a:t> карта) </a:t>
            </a:r>
            <a:r>
              <a:rPr lang="en-US" dirty="0" smtClean="0"/>
              <a:t>is any data visualization which uses color to represent data values in a two-dimensional image. There are many different types of heat maps used in different disciplines, each referred to by the term "heat map", even though they use different visualization techniques.</a:t>
            </a:r>
          </a:p>
          <a:p>
            <a:endParaRPr lang="en-US" dirty="0" smtClean="0"/>
          </a:p>
          <a:p>
            <a:r>
              <a:rPr lang="en-US" smtClean="0"/>
              <a:t>http://www.labescape.com/info/index.html#articles</a:t>
            </a:r>
            <a:endParaRPr lang="en-US" dirty="0" smtClean="0"/>
          </a:p>
          <a:p>
            <a:endParaRPr lang="ru-RU" dirty="0" smtClean="0"/>
          </a:p>
          <a:p>
            <a:endParaRPr lang="en-US" dirty="0" smtClean="0"/>
          </a:p>
        </p:txBody>
      </p:sp>
      <p:sp>
        <p:nvSpPr>
          <p:cNvPr id="4" name="Номер слайда 3"/>
          <p:cNvSpPr>
            <a:spLocks noGrp="1"/>
          </p:cNvSpPr>
          <p:nvPr>
            <p:ph type="sldNum" sz="quarter" idx="10"/>
          </p:nvPr>
        </p:nvSpPr>
        <p:spPr/>
        <p:txBody>
          <a:bodyPr/>
          <a:lstStyle/>
          <a:p>
            <a:pPr>
              <a:defRPr/>
            </a:pPr>
            <a:fld id="{D58BCAA8-797E-4C9B-B537-E0ED44535829}" type="slidenum">
              <a:rPr lang="ru-RU" smtClean="0"/>
              <a:pPr>
                <a:defRPr/>
              </a:pPr>
              <a:t>28</a:t>
            </a:fld>
            <a:endParaRPr lang="ru-RU"/>
          </a:p>
        </p:txBody>
      </p:sp>
    </p:spTree>
    <p:extLst>
      <p:ext uri="{BB962C8B-B14F-4D97-AF65-F5344CB8AC3E}">
        <p14:creationId xmlns:p14="http://schemas.microsoft.com/office/powerpoint/2010/main" val="3762445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2FC3B8A7-BBBD-4E9B-93E8-08A9BAA39C6B}" type="datetimeFigureOut">
              <a:rPr lang="ru-RU"/>
              <a:pPr>
                <a:defRPr/>
              </a:pPr>
              <a:t>03.11.2012</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9B432679-1F99-4224-9539-E92906D17D0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FA555D8-54E0-4744-B6AF-429DCFC61271}" type="datetimeFigureOut">
              <a:rPr lang="ru-RU"/>
              <a:pPr>
                <a:defRPr/>
              </a:pPr>
              <a:t>03.11.2012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AF681EE-8C98-4AC8-AE7E-6D642862667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3"/>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3"/>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DFC8C9D-BBE7-4A00-BEC4-5B0BC8907E5B}" type="datetimeFigureOut">
              <a:rPr lang="ru-RU"/>
              <a:pPr>
                <a:defRPr/>
              </a:pPr>
              <a:t>03.11.2012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3C0762C-F07B-4684-BE05-A5D961E9687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33B1223-18E5-4ED2-869A-AC103A0B0FF0}" type="datetimeFigureOut">
              <a:rPr lang="ru-RU"/>
              <a:pPr>
                <a:defRPr/>
              </a:pPr>
              <a:t>03.11.2012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EBD3BCC-3D19-4CCF-8B62-E10334D5802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0F2AF73-16EA-45D6-A0CD-C75686A74162}" type="datetimeFigureOut">
              <a:rPr lang="ru-RU"/>
              <a:pPr>
                <a:defRPr/>
              </a:pPr>
              <a:t>03.11.2012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D55D3E1-0629-4DD3-B2C2-6B7D650BB43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0A97B49B-0589-4744-949A-87670119DEC5}" type="datetimeFigureOut">
              <a:rPr lang="ru-RU"/>
              <a:pPr>
                <a:defRPr/>
              </a:pPr>
              <a:t>03.11.2012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813F7AE-337B-4FFF-8012-60AFED48EB9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E38C4E8A-56F5-4ED2-B396-CF68F198DD13}" type="datetimeFigureOut">
              <a:rPr lang="ru-RU"/>
              <a:pPr>
                <a:defRPr/>
              </a:pPr>
              <a:t>03.11.2012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4E62492E-C388-4934-AA69-453BB35CCC3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86D3E07E-7A8D-4F9F-8572-6B5DE5D82EAF}" type="datetimeFigureOut">
              <a:rPr lang="ru-RU"/>
              <a:pPr>
                <a:defRPr/>
              </a:pPr>
              <a:t>03.11.2012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012536D5-2CFF-4BD7-8621-8CDE603CBE9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37EC5F6A-E129-4F0D-A5FD-7C81C99BCB62}" type="datetimeFigureOut">
              <a:rPr lang="ru-RU"/>
              <a:pPr>
                <a:defRPr/>
              </a:pPr>
              <a:t>03.11.2012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054085FC-F2BF-4929-8CB6-6CA668D164B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8116FD8-5E55-48F1-9F69-61982E5B5B1D}" type="datetimeFigureOut">
              <a:rPr lang="ru-RU"/>
              <a:pPr>
                <a:defRPr/>
              </a:pPr>
              <a:t>03.11.2012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7B2A2618-98E1-4651-817A-AE639F6DB76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8"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4381502"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424680DD-39BB-4C5A-A562-633EAA7E245B}" type="datetimeFigureOut">
              <a:rPr lang="ru-RU"/>
              <a:pPr>
                <a:defRPr/>
              </a:pPr>
              <a:t>03.11.2012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2"/>
            <a:ext cx="609600" cy="365125"/>
          </a:xfrm>
        </p:spPr>
        <p:txBody>
          <a:bodyPr/>
          <a:lstStyle>
            <a:lvl1pPr>
              <a:defRPr/>
            </a:lvl1pPr>
          </a:lstStyle>
          <a:p>
            <a:pPr>
              <a:defRPr/>
            </a:pPr>
            <a:fld id="{B8D17389-BCB3-4D63-BD66-0CAFA5A0E64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6"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2"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052"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2053" name="Текст 29"/>
          <p:cNvSpPr>
            <a:spLocks noGrp="1"/>
          </p:cNvSpPr>
          <p:nvPr>
            <p:ph type="body" idx="1"/>
          </p:nvPr>
        </p:nvSpPr>
        <p:spPr bwMode="auto">
          <a:xfrm>
            <a:off x="457200" y="1935165"/>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A9ACD92A-FB67-420B-A563-77B835BB7C2C}" type="datetimeFigureOut">
              <a:rPr lang="ru-RU"/>
              <a:pPr>
                <a:defRPr/>
              </a:pPr>
              <a:t>03.11.2012</a:t>
            </a:fld>
            <a:endParaRPr lang="ru-RU"/>
          </a:p>
        </p:txBody>
      </p:sp>
      <p:sp>
        <p:nvSpPr>
          <p:cNvPr id="22" name="Нижний колонтитул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88B0C44-03B0-48C8-942B-D7090826AC1D}" type="slidenum">
              <a:rPr lang="ru-RU"/>
              <a:pPr>
                <a:defRPr/>
              </a:pPr>
              <a:t>‹#›</a:t>
            </a:fld>
            <a:endParaRPr lang="ru-RU"/>
          </a:p>
        </p:txBody>
      </p:sp>
      <p:grpSp>
        <p:nvGrpSpPr>
          <p:cNvPr id="2057" name="Группа 1"/>
          <p:cNvGrpSpPr>
            <a:grpSpLocks/>
          </p:cNvGrpSpPr>
          <p:nvPr/>
        </p:nvGrpSpPr>
        <p:grpSpPr bwMode="auto">
          <a:xfrm>
            <a:off x="-19049"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11" r:id="rId1"/>
    <p:sldLayoutId id="2147483703" r:id="rId2"/>
    <p:sldLayoutId id="2147483712" r:id="rId3"/>
    <p:sldLayoutId id="2147483704" r:id="rId4"/>
    <p:sldLayoutId id="2147483705" r:id="rId5"/>
    <p:sldLayoutId id="2147483706" r:id="rId6"/>
    <p:sldLayoutId id="2147483707" r:id="rId7"/>
    <p:sldLayoutId id="2147483708" r:id="rId8"/>
    <p:sldLayoutId id="2147483713" r:id="rId9"/>
    <p:sldLayoutId id="2147483709" r:id="rId10"/>
    <p:sldLayoutId id="214748371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hitehouse.gov/sites/default/files/microsites/ostp/big_data_press_release_final_2.pdf" TargetMode="External"/><Relationship Id="rId2" Type="http://schemas.openxmlformats.org/officeDocument/2006/relationships/hyperlink" Target="http://www.nist.gov/itl/ssd/is/big-data.cfm" TargetMode="External"/><Relationship Id="rId1" Type="http://schemas.openxmlformats.org/officeDocument/2006/relationships/slideLayout" Target="../slideLayouts/slideLayout2.xml"/><Relationship Id="rId5" Type="http://schemas.openxmlformats.org/officeDocument/2006/relationships/hyperlink" Target="http://www.nist.gov/itl/ssd/is/upload/BIG-DATA-Workshop-may25.pdf" TargetMode="External"/><Relationship Id="rId4" Type="http://schemas.openxmlformats.org/officeDocument/2006/relationships/hyperlink" Target="http://chmpr.umbc.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iliconangle.com/blog/2011/10/12/hortonworks-powers-microsoft%E2%80%99s-hadoop-distro/" TargetMode="External"/><Relationship Id="rId2" Type="http://schemas.openxmlformats.org/officeDocument/2006/relationships/hyperlink" Target="http://radar.oreilly.com/2012/02/big-data-in-the-cloud-microsoft-amazon-google.html" TargetMode="External"/><Relationship Id="rId1" Type="http://schemas.openxmlformats.org/officeDocument/2006/relationships/slideLayout" Target="../slideLayouts/slideLayout2.xml"/><Relationship Id="rId4" Type="http://schemas.openxmlformats.org/officeDocument/2006/relationships/hyperlink" Target="http://radar.oreilly.com/2012/01/microsoft-big-data.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01.ibm.com/software/data/" TargetMode="External"/><Relationship Id="rId2" Type="http://schemas.openxmlformats.org/officeDocument/2006/relationships/hyperlink" Target="http://www.forbes.com/sites/danwoods/2012/01/05/bringing-value-of-big-data-to-business-saps-integrated-strategy/" TargetMode="External"/><Relationship Id="rId1" Type="http://schemas.openxmlformats.org/officeDocument/2006/relationships/slideLayout" Target="../slideLayouts/slideLayout2.xml"/><Relationship Id="rId4" Type="http://schemas.openxmlformats.org/officeDocument/2006/relationships/hyperlink" Target="http://www-01.ibm.com/software/success/cssdb.nsf/advancedsearchVW?SearchView&amp;Query=%5bWebSiteProfileListTX%5d=dmmain+AND+(InfoSphere%20BigInsights)+AND+%5bCompletedDate%5d%3e01-01-2002&amp;site=dmmain&amp;cty=en_us&amp;frompage=ts&amp;start=1&amp;count=1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swinflow.org/confs/bigdatamr2012/" TargetMode="External"/><Relationship Id="rId3" Type="http://schemas.openxmlformats.org/officeDocument/2006/relationships/hyperlink" Target="file:///D:\G_99\mediaproj\NewFrontiers\Skolkovo\WPsubmission\WPsubmiss-2ndRound\PreliminaryDiscuss\Meeting29-May\Big%20Data%20Expo%202012%20East.htm" TargetMode="External"/><Relationship Id="rId7" Type="http://schemas.openxmlformats.org/officeDocument/2006/relationships/hyperlink" Target="http://www.nist.gov/itl/ssd/is/big-data.cfm" TargetMode="External"/><Relationship Id="rId2" Type="http://schemas.openxmlformats.org/officeDocument/2006/relationships/hyperlink" Target="file:///D:\G_99\mediaproj\NewFrontiers\Skolkovo\WPsubmission\WPsubmiss-2ndRound\PreliminaryDiscuss\Meeting29-May\Big%20Data%20Week-50%20meetups.htm" TargetMode="External"/><Relationship Id="rId1" Type="http://schemas.openxmlformats.org/officeDocument/2006/relationships/slideLayout" Target="../slideLayouts/slideLayout2.xml"/><Relationship Id="rId6" Type="http://schemas.openxmlformats.org/officeDocument/2006/relationships/hyperlink" Target="http://cloudcomputingexpo.com/event/schedule" TargetMode="External"/><Relationship Id="rId5" Type="http://schemas.openxmlformats.org/officeDocument/2006/relationships/hyperlink" Target="http://bigdataexpo.net/" TargetMode="External"/><Relationship Id="rId4" Type="http://schemas.openxmlformats.org/officeDocument/2006/relationships/hyperlink" Target="file:///D:\G_99\mediaproj\NewFrontiers\Skolkovo\WPsubmission\WPsubmiss-2ndRound\PreliminaryDiscuss\Meeting29-May\CloudExpo.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gigaom.com/cloud/fighting-cancer-at-100-gigabits-per-seco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nsf.gov/news/news_summ.jsp?cntn_id=12360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1628800"/>
            <a:ext cx="7772400" cy="1152127"/>
          </a:xfrm>
        </p:spPr>
        <p:txBody>
          <a:bodyPr>
            <a:noAutofit/>
          </a:bodyPr>
          <a:lstStyle/>
          <a:p>
            <a:pPr algn="l" eaLnBrk="1" fontAlgn="auto" hangingPunct="1">
              <a:spcAft>
                <a:spcPts val="0"/>
              </a:spcAft>
              <a:defRPr/>
            </a:pPr>
            <a:r>
              <a:rPr lang="en-US" sz="3200" dirty="0" smtClean="0"/>
              <a:t>Big Data Initiative: Programs, Platforms, Forecasts</a:t>
            </a:r>
            <a:endParaRPr lang="ru-RU" sz="3200" dirty="0"/>
          </a:p>
        </p:txBody>
      </p:sp>
      <p:sp>
        <p:nvSpPr>
          <p:cNvPr id="6147" name="Подзаголовок 4"/>
          <p:cNvSpPr>
            <a:spLocks noGrp="1"/>
          </p:cNvSpPr>
          <p:nvPr>
            <p:ph type="subTitle" idx="1"/>
          </p:nvPr>
        </p:nvSpPr>
        <p:spPr>
          <a:xfrm>
            <a:off x="635565" y="4455115"/>
            <a:ext cx="7854951" cy="1226139"/>
          </a:xfrm>
        </p:spPr>
        <p:txBody>
          <a:bodyPr/>
          <a:lstStyle/>
          <a:p>
            <a:pPr marR="0" algn="l" eaLnBrk="1" hangingPunct="1"/>
            <a:r>
              <a:rPr lang="en-US" sz="2400" b="1" dirty="0" smtClean="0"/>
              <a:t>Leonid </a:t>
            </a:r>
            <a:r>
              <a:rPr lang="en-US" sz="2400" b="1" dirty="0" err="1" smtClean="0"/>
              <a:t>Kalinichenko</a:t>
            </a:r>
            <a:r>
              <a:rPr lang="en-US" sz="2400" b="1" dirty="0" smtClean="0"/>
              <a:t> </a:t>
            </a:r>
            <a:endParaRPr lang="ru-RU" sz="2400" dirty="0" smtClean="0"/>
          </a:p>
          <a:p>
            <a:pPr marR="0" algn="l" eaLnBrk="1" hangingPunct="1"/>
            <a:r>
              <a:rPr lang="en-US" sz="2400" b="1" dirty="0" smtClean="0"/>
              <a:t>RCDL’2012 </a:t>
            </a:r>
            <a:endParaRPr lang="ru-RU"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Wu Feng, associate professor of computer science at Virginia 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568952" cy="590465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11851" y="6307589"/>
            <a:ext cx="2749855" cy="369332"/>
          </a:xfrm>
          <a:prstGeom prst="rect">
            <a:avLst/>
          </a:prstGeom>
        </p:spPr>
        <p:txBody>
          <a:bodyPr wrap="none">
            <a:spAutoFit/>
          </a:bodyPr>
          <a:lstStyle/>
          <a:p>
            <a:r>
              <a:rPr lang="en-US" dirty="0"/>
              <a:t>Wu </a:t>
            </a:r>
            <a:r>
              <a:rPr lang="en-US" dirty="0" err="1"/>
              <a:t>Feng</a:t>
            </a:r>
            <a:r>
              <a:rPr lang="en-US" dirty="0"/>
              <a:t> of Virginia Tech</a:t>
            </a:r>
            <a:endParaRPr lang="ru-RU" dirty="0"/>
          </a:p>
        </p:txBody>
      </p:sp>
    </p:spTree>
    <p:extLst>
      <p:ext uri="{BB962C8B-B14F-4D97-AF65-F5344CB8AC3E}">
        <p14:creationId xmlns:p14="http://schemas.microsoft.com/office/powerpoint/2010/main" val="638562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64704"/>
          </a:xfrm>
        </p:spPr>
        <p:txBody>
          <a:bodyPr/>
          <a:lstStyle/>
          <a:p>
            <a:r>
              <a:rPr lang="en-US" sz="2400" dirty="0" smtClean="0"/>
              <a:t>NSF: More projects accepted in October</a:t>
            </a:r>
            <a:endParaRPr lang="ru-RU" sz="2400" dirty="0"/>
          </a:p>
        </p:txBody>
      </p:sp>
      <p:sp>
        <p:nvSpPr>
          <p:cNvPr id="3" name="Объект 2"/>
          <p:cNvSpPr>
            <a:spLocks noGrp="1"/>
          </p:cNvSpPr>
          <p:nvPr>
            <p:ph idx="1"/>
          </p:nvPr>
        </p:nvSpPr>
        <p:spPr>
          <a:xfrm>
            <a:off x="457200" y="908720"/>
            <a:ext cx="8229600" cy="5688631"/>
          </a:xfrm>
        </p:spPr>
        <p:txBody>
          <a:bodyPr/>
          <a:lstStyle/>
          <a:p>
            <a:endParaRPr lang="en-US" sz="2000" b="1" dirty="0" smtClean="0"/>
          </a:p>
          <a:p>
            <a:r>
              <a:rPr lang="en-US" sz="2000" b="1" dirty="0" smtClean="0"/>
              <a:t>Discovery </a:t>
            </a:r>
            <a:r>
              <a:rPr lang="en-US" sz="2000" b="1" dirty="0"/>
              <a:t>and Social Analytics for Large-Scale Scientific Literature</a:t>
            </a:r>
          </a:p>
          <a:p>
            <a:pPr marL="0" indent="0">
              <a:buNone/>
            </a:pPr>
            <a:r>
              <a:rPr lang="en-US" sz="2000" dirty="0" smtClean="0"/>
              <a:t>     Rutgers, Cornell, Princeton Universities; 3 year </a:t>
            </a:r>
            <a:r>
              <a:rPr lang="en-US" sz="2000" dirty="0" err="1" smtClean="0"/>
              <a:t>proj</a:t>
            </a:r>
            <a:r>
              <a:rPr lang="en-US" sz="2000" dirty="0" smtClean="0"/>
              <a:t>, $1 million; </a:t>
            </a:r>
          </a:p>
          <a:p>
            <a:pPr marL="366713" lvl="1" indent="0">
              <a:buNone/>
            </a:pPr>
            <a:r>
              <a:rPr lang="en-US" sz="2000" dirty="0" smtClean="0"/>
              <a:t>investigating </a:t>
            </a:r>
            <a:r>
              <a:rPr lang="en-US" sz="2000" dirty="0"/>
              <a:t>the </a:t>
            </a:r>
            <a:r>
              <a:rPr lang="en-US" sz="2000" b="1" dirty="0"/>
              <a:t>individual and social patterns </a:t>
            </a:r>
            <a:r>
              <a:rPr lang="en-US" sz="2000" dirty="0"/>
              <a:t>that relate to how text repositories are actually accessed and </a:t>
            </a:r>
            <a:r>
              <a:rPr lang="en-US" sz="2000" dirty="0" smtClean="0"/>
              <a:t>used</a:t>
            </a:r>
          </a:p>
          <a:p>
            <a:r>
              <a:rPr lang="en-US" sz="2000" b="1" dirty="0"/>
              <a:t>A Formal Foundation for Big Data </a:t>
            </a:r>
            <a:r>
              <a:rPr lang="en-US" sz="2000" b="1" dirty="0" smtClean="0"/>
              <a:t>Management</a:t>
            </a:r>
            <a:r>
              <a:rPr lang="en-US" sz="2000" dirty="0" smtClean="0"/>
              <a:t>, University </a:t>
            </a:r>
            <a:r>
              <a:rPr lang="en-US" sz="2000" dirty="0"/>
              <a:t>of Washington; 3 year </a:t>
            </a:r>
            <a:r>
              <a:rPr lang="en-US" sz="2000" dirty="0" err="1"/>
              <a:t>proj</a:t>
            </a:r>
            <a:r>
              <a:rPr lang="en-US" sz="2000" dirty="0"/>
              <a:t>, </a:t>
            </a:r>
            <a:r>
              <a:rPr lang="en-US" sz="2000" dirty="0" smtClean="0"/>
              <a:t>$2 million; </a:t>
            </a:r>
            <a:r>
              <a:rPr lang="en-US" sz="2000" dirty="0"/>
              <a:t>The results of this project will make it easier for domain experts to </a:t>
            </a:r>
            <a:r>
              <a:rPr lang="en-US" sz="2000" b="1" dirty="0"/>
              <a:t>conduct complex data analysis </a:t>
            </a:r>
            <a:r>
              <a:rPr lang="en-US" sz="2000" dirty="0"/>
              <a:t>on Big Data and on large computer clusters</a:t>
            </a:r>
            <a:r>
              <a:rPr lang="en-US" sz="2000" dirty="0" smtClean="0"/>
              <a:t>.</a:t>
            </a:r>
          </a:p>
          <a:p>
            <a:r>
              <a:rPr lang="en-US" sz="2000" b="1" dirty="0" err="1" smtClean="0"/>
              <a:t>DataBridge</a:t>
            </a:r>
            <a:r>
              <a:rPr lang="en-US" sz="2000" b="1" dirty="0" smtClean="0"/>
              <a:t> </a:t>
            </a:r>
            <a:r>
              <a:rPr lang="en-US" sz="2000" b="1" dirty="0"/>
              <a:t>- A </a:t>
            </a:r>
            <a:r>
              <a:rPr lang="en-US" sz="2000" b="1" dirty="0" err="1"/>
              <a:t>Sociometric</a:t>
            </a:r>
            <a:r>
              <a:rPr lang="en-US" sz="2000" b="1" dirty="0"/>
              <a:t> System for Long-Tail Science Data </a:t>
            </a:r>
            <a:r>
              <a:rPr lang="en-US" sz="2000" b="1" dirty="0" smtClean="0"/>
              <a:t>Collections</a:t>
            </a:r>
            <a:r>
              <a:rPr lang="en-US" sz="2000" dirty="0" smtClean="0"/>
              <a:t>,  North Carolina, </a:t>
            </a:r>
            <a:r>
              <a:rPr lang="en-US" sz="2000" dirty="0"/>
              <a:t>Harvard University, 3 year </a:t>
            </a:r>
            <a:r>
              <a:rPr lang="en-US" sz="2000" dirty="0" err="1"/>
              <a:t>proj</a:t>
            </a:r>
            <a:r>
              <a:rPr lang="en-US" sz="2000" dirty="0"/>
              <a:t>, </a:t>
            </a:r>
            <a:r>
              <a:rPr lang="en-US" sz="2000" dirty="0" smtClean="0"/>
              <a:t>$850000; </a:t>
            </a:r>
            <a:r>
              <a:rPr lang="en-US" sz="2000" dirty="0" err="1"/>
              <a:t>DataBridge</a:t>
            </a:r>
            <a:r>
              <a:rPr lang="en-US" sz="2000" dirty="0"/>
              <a:t> supports advances in science and engineering by directly enabling and </a:t>
            </a:r>
            <a:r>
              <a:rPr lang="en-US" sz="2000" b="1" dirty="0"/>
              <a:t>improving discovery of relevant scientific data </a:t>
            </a:r>
            <a:r>
              <a:rPr lang="en-US" sz="2000" dirty="0"/>
              <a:t>across large, distributed and diverse collections using socio-metric networks.</a:t>
            </a:r>
            <a:endParaRPr lang="en-US" sz="2000" dirty="0" smtClean="0"/>
          </a:p>
          <a:p>
            <a:endParaRPr lang="ru-RU" sz="2000" dirty="0"/>
          </a:p>
        </p:txBody>
      </p:sp>
    </p:spTree>
    <p:extLst>
      <p:ext uri="{BB962C8B-B14F-4D97-AF65-F5344CB8AC3E}">
        <p14:creationId xmlns:p14="http://schemas.microsoft.com/office/powerpoint/2010/main" val="117817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531" y="0"/>
            <a:ext cx="8229600" cy="563910"/>
          </a:xfrm>
        </p:spPr>
        <p:txBody>
          <a:bodyPr/>
          <a:lstStyle/>
          <a:p>
            <a:r>
              <a:rPr lang="en-US" sz="2800" b="1" dirty="0" smtClean="0"/>
              <a:t>NIST Reaction to White House Initiative</a:t>
            </a:r>
            <a:endParaRPr lang="ru-RU" sz="2800" b="1" dirty="0"/>
          </a:p>
        </p:txBody>
      </p:sp>
      <p:sp>
        <p:nvSpPr>
          <p:cNvPr id="3" name="Содержимое 2"/>
          <p:cNvSpPr>
            <a:spLocks noGrp="1"/>
          </p:cNvSpPr>
          <p:nvPr>
            <p:ph idx="1"/>
          </p:nvPr>
        </p:nvSpPr>
        <p:spPr>
          <a:xfrm>
            <a:off x="347531" y="782706"/>
            <a:ext cx="8229600" cy="5508611"/>
          </a:xfrm>
        </p:spPr>
        <p:txBody>
          <a:bodyPr/>
          <a:lstStyle/>
          <a:p>
            <a:r>
              <a:rPr lang="en-US" sz="1800" b="1" dirty="0" smtClean="0"/>
              <a:t>NIST</a:t>
            </a:r>
            <a:r>
              <a:rPr lang="en-US" sz="1800" dirty="0" smtClean="0"/>
              <a:t> has held a </a:t>
            </a:r>
            <a:r>
              <a:rPr lang="en-US" sz="1800" b="1" dirty="0" smtClean="0"/>
              <a:t>Big Data Workshop </a:t>
            </a:r>
            <a:r>
              <a:rPr lang="en-US" sz="1800" dirty="0" smtClean="0"/>
              <a:t>[1] 13-14 June 2012 in Gaithersburg  to explore key </a:t>
            </a:r>
            <a:r>
              <a:rPr lang="en-US" sz="1800" b="1" dirty="0" smtClean="0"/>
              <a:t>national priority topics </a:t>
            </a:r>
            <a:r>
              <a:rPr lang="en-US" sz="1800" dirty="0" smtClean="0"/>
              <a:t>in support of the White House  Big Data Initiative.  The workshop was held in collaboration with  the NSF sponsored Center for Hybrid Multicore Productivity Research, a collaboration between UMBC, Georgia Tech and UCSD. </a:t>
            </a:r>
            <a:br>
              <a:rPr lang="en-US" sz="1800" dirty="0" smtClean="0"/>
            </a:br>
            <a:r>
              <a:rPr lang="en-US" sz="1800" dirty="0" smtClean="0"/>
              <a:t>This  workshop  discussed </a:t>
            </a:r>
            <a:r>
              <a:rPr lang="en-US" sz="1800" b="1" dirty="0" smtClean="0"/>
              <a:t>examples from science, health,  disaster management, security, and finance as well as topics in  emerging technology areas, including analytics and architectures</a:t>
            </a:r>
            <a:r>
              <a:rPr lang="en-US" sz="1800" dirty="0" smtClean="0"/>
              <a:t>.  Two  issues of special interest are identifying </a:t>
            </a:r>
            <a:r>
              <a:rPr lang="en-US" sz="1800" b="1" dirty="0" smtClean="0"/>
              <a:t>the core technologies  </a:t>
            </a:r>
            <a:r>
              <a:rPr lang="en-US" sz="1800" dirty="0" smtClean="0"/>
              <a:t>needed to collect, store, preserve, manage, analyze, and share big  data </a:t>
            </a:r>
            <a:r>
              <a:rPr lang="en-US" sz="1800" b="1" dirty="0" smtClean="0"/>
              <a:t>that could be standardized </a:t>
            </a:r>
            <a:r>
              <a:rPr lang="en-US" sz="1800" dirty="0" smtClean="0"/>
              <a:t>and developing measurements to ensure  the accuracy and robustness of big data methods.</a:t>
            </a:r>
          </a:p>
          <a:p>
            <a:r>
              <a:rPr lang="en-US" sz="1800" dirty="0" smtClean="0"/>
              <a:t>An  agenda [4] is available </a:t>
            </a:r>
          </a:p>
          <a:p>
            <a:pPr>
              <a:buNone/>
            </a:pPr>
            <a:r>
              <a:rPr lang="en-US" sz="1800" dirty="0" smtClean="0"/>
              <a:t/>
            </a:r>
            <a:br>
              <a:rPr lang="en-US" sz="1800" dirty="0" smtClean="0"/>
            </a:br>
            <a:r>
              <a:rPr lang="en-US" sz="1800" dirty="0" smtClean="0"/>
              <a:t>[1] </a:t>
            </a:r>
            <a:r>
              <a:rPr lang="en-US" sz="1800" dirty="0" smtClean="0">
                <a:hlinkClick r:id="rId2"/>
              </a:rPr>
              <a:t>http://www.nist.gov/itl/ssd/is/big-data.cfm</a:t>
            </a:r>
            <a:r>
              <a:rPr lang="en-US" sz="1800" dirty="0" smtClean="0"/>
              <a:t> </a:t>
            </a:r>
            <a:br>
              <a:rPr lang="en-US" sz="1800" dirty="0" smtClean="0"/>
            </a:br>
            <a:r>
              <a:rPr lang="en-US" sz="1800" dirty="0" smtClean="0"/>
              <a:t>[2] </a:t>
            </a:r>
            <a:r>
              <a:rPr lang="en-US" sz="1800" dirty="0" smtClean="0">
                <a:hlinkClick r:id="rId3"/>
              </a:rPr>
              <a:t>http://www.whitehouse.gov/sites/default/files/microsites/ostp/big_data_press_release_final_2.pdf</a:t>
            </a:r>
            <a:r>
              <a:rPr lang="en-US" sz="1800" dirty="0" smtClean="0"/>
              <a:t> </a:t>
            </a:r>
            <a:br>
              <a:rPr lang="en-US" sz="1800" dirty="0" smtClean="0"/>
            </a:br>
            <a:r>
              <a:rPr lang="en-US" sz="1800" dirty="0" smtClean="0"/>
              <a:t>[3] </a:t>
            </a:r>
            <a:r>
              <a:rPr lang="en-US" sz="1800" dirty="0" smtClean="0">
                <a:hlinkClick r:id="rId4"/>
              </a:rPr>
              <a:t>http://chmpr.umbc.edu/</a:t>
            </a:r>
            <a:r>
              <a:rPr lang="en-US" sz="1800" dirty="0" smtClean="0"/>
              <a:t> </a:t>
            </a:r>
            <a:br>
              <a:rPr lang="en-US" sz="1800" dirty="0" smtClean="0"/>
            </a:br>
            <a:r>
              <a:rPr lang="en-US" sz="1800" dirty="0" smtClean="0"/>
              <a:t>[4] </a:t>
            </a:r>
            <a:r>
              <a:rPr lang="en-US" sz="1800" dirty="0" smtClean="0">
                <a:hlinkClick r:id="rId5"/>
              </a:rPr>
              <a:t>http://www.nist.gov/itl/ssd/is/upload/BIG-DATA-Workshop-may25.pdf</a:t>
            </a:r>
            <a:r>
              <a:rPr lang="en-US" sz="1800" dirty="0" smtClean="0"/>
              <a:t> </a:t>
            </a:r>
            <a:endParaRPr lang="ru-RU"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756"/>
            <a:ext cx="8229600" cy="748680"/>
          </a:xfrm>
        </p:spPr>
        <p:txBody>
          <a:bodyPr/>
          <a:lstStyle/>
          <a:p>
            <a:r>
              <a:rPr lang="en-US" sz="2800" dirty="0"/>
              <a:t>European </a:t>
            </a:r>
            <a:r>
              <a:rPr lang="en-US" sz="2800" dirty="0" smtClean="0"/>
              <a:t>programs </a:t>
            </a:r>
            <a:r>
              <a:rPr lang="en-US" sz="2800" dirty="0"/>
              <a:t>related to Big Data</a:t>
            </a:r>
            <a:endParaRPr lang="ru-RU" sz="2800" dirty="0"/>
          </a:p>
        </p:txBody>
      </p:sp>
      <p:sp>
        <p:nvSpPr>
          <p:cNvPr id="3" name="Объект 2"/>
          <p:cNvSpPr>
            <a:spLocks noGrp="1"/>
          </p:cNvSpPr>
          <p:nvPr>
            <p:ph idx="1"/>
          </p:nvPr>
        </p:nvSpPr>
        <p:spPr>
          <a:xfrm>
            <a:off x="179512" y="980728"/>
            <a:ext cx="8784976" cy="5760640"/>
          </a:xfrm>
        </p:spPr>
        <p:txBody>
          <a:bodyPr/>
          <a:lstStyle/>
          <a:p>
            <a:r>
              <a:rPr lang="en-US" sz="2000" b="1" dirty="0"/>
              <a:t>GRDI2020</a:t>
            </a:r>
            <a:r>
              <a:rPr lang="en-US" sz="2000" dirty="0"/>
              <a:t> – A 10 year vision for </a:t>
            </a:r>
            <a:r>
              <a:rPr lang="en-US" sz="2000" b="1" dirty="0"/>
              <a:t>Global Research Data Infrastructures</a:t>
            </a:r>
            <a:r>
              <a:rPr lang="en-US" sz="2000" dirty="0"/>
              <a:t>: The Big Data </a:t>
            </a:r>
            <a:r>
              <a:rPr lang="en-US" sz="2000" dirty="0" smtClean="0"/>
              <a:t>Challenges</a:t>
            </a:r>
            <a:r>
              <a:rPr lang="en-US" sz="2000" dirty="0"/>
              <a:t>: the Research Data Infrastructure, must be developed for harnessing the accumulating data and knowledge produced by the communities of research</a:t>
            </a:r>
            <a:r>
              <a:rPr lang="en-US" sz="2000" dirty="0" smtClean="0"/>
              <a:t>.</a:t>
            </a:r>
          </a:p>
          <a:p>
            <a:r>
              <a:rPr lang="en-US" sz="2000" b="1" dirty="0" smtClean="0"/>
              <a:t>ESFRI</a:t>
            </a:r>
            <a:r>
              <a:rPr lang="en-US" sz="2000" dirty="0"/>
              <a:t>, the </a:t>
            </a:r>
            <a:r>
              <a:rPr lang="en-US" sz="2000" b="1" dirty="0"/>
              <a:t>European Strategy Forum on Research Infrastructures</a:t>
            </a:r>
            <a:r>
              <a:rPr lang="en-US" sz="2000" dirty="0"/>
              <a:t>, ESFRI 2010 roadmap is worth an investment of around €20b together with €2b/year for operating costs </a:t>
            </a:r>
            <a:r>
              <a:rPr lang="en-US" sz="2000" dirty="0" smtClean="0"/>
              <a:t>intended for strategic </a:t>
            </a:r>
            <a:r>
              <a:rPr lang="en-US" sz="2000" dirty="0"/>
              <a:t>policies for pan-European Research </a:t>
            </a:r>
            <a:r>
              <a:rPr lang="en-US" sz="2000" dirty="0" smtClean="0"/>
              <a:t>Infrastructures</a:t>
            </a:r>
          </a:p>
          <a:p>
            <a:r>
              <a:rPr lang="en-US" sz="2000" b="1" dirty="0" smtClean="0"/>
              <a:t>SIENA</a:t>
            </a:r>
            <a:r>
              <a:rPr lang="en-US" sz="2000" dirty="0" smtClean="0"/>
              <a:t>: </a:t>
            </a:r>
            <a:r>
              <a:rPr lang="en-US" sz="2000" b="1" dirty="0" smtClean="0"/>
              <a:t>Standards </a:t>
            </a:r>
            <a:r>
              <a:rPr lang="en-US" sz="2000" b="1" dirty="0"/>
              <a:t>and Interoperability for </a:t>
            </a:r>
            <a:r>
              <a:rPr lang="en-US" sz="2000" b="1" dirty="0" err="1"/>
              <a:t>eInfrastructure</a:t>
            </a:r>
            <a:r>
              <a:rPr lang="en-US" sz="2000" b="1" dirty="0"/>
              <a:t> </a:t>
            </a:r>
            <a:r>
              <a:rPr lang="en-US" sz="2000" b="1" dirty="0" err="1"/>
              <a:t>implemeNtation</a:t>
            </a:r>
            <a:r>
              <a:rPr lang="en-US" sz="2000" b="1" dirty="0"/>
              <a:t> </a:t>
            </a:r>
            <a:r>
              <a:rPr lang="en-US" sz="2000" b="1" dirty="0" smtClean="0"/>
              <a:t>initiative</a:t>
            </a:r>
            <a:r>
              <a:rPr lang="en-US" sz="2000" dirty="0"/>
              <a:t>, to support the analysis of </a:t>
            </a:r>
            <a:r>
              <a:rPr lang="en-US" sz="2000" b="1" dirty="0"/>
              <a:t>open standards-based interoperable grid and cloud </a:t>
            </a:r>
            <a:r>
              <a:rPr lang="en-US" sz="2000" dirty="0"/>
              <a:t>computing infrastructures</a:t>
            </a:r>
            <a:r>
              <a:rPr lang="en-US" sz="2000" dirty="0" smtClean="0"/>
              <a:t>.</a:t>
            </a:r>
          </a:p>
          <a:p>
            <a:r>
              <a:rPr lang="en-US" sz="2000" b="1" dirty="0" smtClean="0"/>
              <a:t>VENUS-C</a:t>
            </a:r>
            <a:r>
              <a:rPr lang="en-US" sz="2000" dirty="0" smtClean="0"/>
              <a:t>: </a:t>
            </a:r>
            <a:r>
              <a:rPr lang="en-US" sz="2000" b="1" dirty="0" smtClean="0"/>
              <a:t>Virtual </a:t>
            </a:r>
            <a:r>
              <a:rPr lang="en-US" sz="2000" b="1" dirty="0"/>
              <a:t>Multidisciplinary Environments Using Cloud Infrastructures </a:t>
            </a:r>
            <a:r>
              <a:rPr lang="en-US" sz="2000" dirty="0"/>
              <a:t>- follows a centric approach to cloud computing by bringing together </a:t>
            </a:r>
            <a:r>
              <a:rPr lang="en-US" sz="2000" b="1" dirty="0"/>
              <a:t>industrial partners and scientific user </a:t>
            </a:r>
            <a:r>
              <a:rPr lang="en-US" sz="2000" dirty="0" smtClean="0"/>
              <a:t>communities</a:t>
            </a:r>
            <a:r>
              <a:rPr lang="en-US" sz="2000" dirty="0"/>
              <a:t>. </a:t>
            </a:r>
            <a:r>
              <a:rPr lang="en-US" sz="2000" dirty="0" smtClean="0"/>
              <a:t>Covers </a:t>
            </a:r>
            <a:r>
              <a:rPr lang="en-US" sz="2000" dirty="0"/>
              <a:t>10 thematic areas: biodiversity; chemistry; civil engineering and architecture; civil protection; earth sciences; social media; mathematics; mechanical, and aerospace engineering; healthcare; molecular, cellular and genetic biology; and astrophysics. </a:t>
            </a:r>
          </a:p>
          <a:p>
            <a:endParaRPr lang="en-US" sz="2000" dirty="0"/>
          </a:p>
          <a:p>
            <a:endParaRPr lang="en-US" sz="2000" dirty="0" smtClean="0"/>
          </a:p>
          <a:p>
            <a:endParaRPr lang="en-US" sz="2000" dirty="0"/>
          </a:p>
          <a:p>
            <a:endParaRPr lang="ru-RU" sz="2000" dirty="0"/>
          </a:p>
        </p:txBody>
      </p:sp>
    </p:spTree>
    <p:extLst>
      <p:ext uri="{BB962C8B-B14F-4D97-AF65-F5344CB8AC3E}">
        <p14:creationId xmlns:p14="http://schemas.microsoft.com/office/powerpoint/2010/main" val="160142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9392"/>
            <a:ext cx="8229600" cy="563910"/>
          </a:xfrm>
        </p:spPr>
        <p:txBody>
          <a:bodyPr/>
          <a:lstStyle/>
          <a:p>
            <a:r>
              <a:rPr lang="en-US" sz="2800" dirty="0"/>
              <a:t>What Does “Big Data” Mean</a:t>
            </a:r>
            <a:r>
              <a:rPr lang="en-US" sz="2800" dirty="0" smtClean="0"/>
              <a:t>? (M. </a:t>
            </a:r>
            <a:r>
              <a:rPr lang="en-US" sz="2800" dirty="0" err="1" smtClean="0"/>
              <a:t>Stonebraker</a:t>
            </a:r>
            <a:r>
              <a:rPr lang="en-US" sz="2800" dirty="0" smtClean="0"/>
              <a:t> in blogs) </a:t>
            </a:r>
            <a:endParaRPr lang="ru-RU" sz="2800" dirty="0"/>
          </a:p>
        </p:txBody>
      </p:sp>
      <p:sp>
        <p:nvSpPr>
          <p:cNvPr id="3" name="Объект 2"/>
          <p:cNvSpPr>
            <a:spLocks noGrp="1"/>
          </p:cNvSpPr>
          <p:nvPr>
            <p:ph idx="1"/>
          </p:nvPr>
        </p:nvSpPr>
        <p:spPr>
          <a:xfrm>
            <a:off x="323528" y="476672"/>
            <a:ext cx="8568952" cy="6381328"/>
          </a:xfrm>
        </p:spPr>
        <p:txBody>
          <a:bodyPr/>
          <a:lstStyle/>
          <a:p>
            <a:pPr marL="0" indent="0">
              <a:buNone/>
            </a:pPr>
            <a:r>
              <a:rPr lang="en-US" sz="2000" dirty="0" smtClean="0"/>
              <a:t>Big Data </a:t>
            </a:r>
            <a:r>
              <a:rPr lang="en-US" sz="2000" dirty="0"/>
              <a:t>can mean one of four things</a:t>
            </a:r>
            <a:r>
              <a:rPr lang="en-US" sz="2000" dirty="0" smtClean="0"/>
              <a:t>: </a:t>
            </a:r>
          </a:p>
          <a:p>
            <a:r>
              <a:rPr lang="en-US" sz="2000" b="1" dirty="0"/>
              <a:t>Big volumes of data, but "small </a:t>
            </a:r>
            <a:r>
              <a:rPr lang="en-US" sz="2000" b="1" dirty="0" smtClean="0"/>
              <a:t>analytics”. SQL </a:t>
            </a:r>
            <a:r>
              <a:rPr lang="en-US" sz="2000" b="1" dirty="0"/>
              <a:t>analytics</a:t>
            </a:r>
            <a:r>
              <a:rPr lang="en-US" sz="2000" dirty="0"/>
              <a:t> (count, sum, max, min, and </a:t>
            </a:r>
            <a:r>
              <a:rPr lang="en-US" sz="2000" dirty="0" err="1"/>
              <a:t>avg</a:t>
            </a:r>
            <a:r>
              <a:rPr lang="en-US" sz="2000" dirty="0"/>
              <a:t> with an optional </a:t>
            </a:r>
            <a:r>
              <a:rPr lang="en-US" sz="2000" dirty="0" err="1"/>
              <a:t>group_by</a:t>
            </a:r>
            <a:r>
              <a:rPr lang="en-US" sz="2000" dirty="0"/>
              <a:t>) </a:t>
            </a:r>
            <a:r>
              <a:rPr lang="en-US" sz="2000" b="1" dirty="0"/>
              <a:t>on large amounts of data</a:t>
            </a:r>
            <a:r>
              <a:rPr lang="en-US" sz="2000" dirty="0" smtClean="0"/>
              <a:t>. Solution: </a:t>
            </a:r>
            <a:r>
              <a:rPr lang="en-US" sz="2000" dirty="0"/>
              <a:t>multi-petabyte data </a:t>
            </a:r>
            <a:r>
              <a:rPr lang="en-US" sz="2000" dirty="0" smtClean="0"/>
              <a:t>warehouses </a:t>
            </a:r>
            <a:r>
              <a:rPr lang="en-US" sz="2000" dirty="0"/>
              <a:t>are running on "shared nothing" server farms </a:t>
            </a:r>
            <a:r>
              <a:rPr lang="en-US" sz="2000" dirty="0" smtClean="0"/>
              <a:t>or on Hive/</a:t>
            </a:r>
            <a:r>
              <a:rPr lang="en-US" sz="2000" dirty="0" err="1" smtClean="0"/>
              <a:t>Hadoop</a:t>
            </a:r>
            <a:r>
              <a:rPr lang="en-US" sz="2000" dirty="0" smtClean="0"/>
              <a:t>. </a:t>
            </a:r>
            <a:r>
              <a:rPr lang="en-US" sz="2000" dirty="0"/>
              <a:t>Prediction: main challenge in this world to be 100% </a:t>
            </a:r>
            <a:r>
              <a:rPr lang="en-US" sz="2000" dirty="0" smtClean="0"/>
              <a:t>uptime, </a:t>
            </a:r>
            <a:r>
              <a:rPr lang="en-US" sz="2000" dirty="0"/>
              <a:t>SQL vendors will all move to column </a:t>
            </a:r>
            <a:r>
              <a:rPr lang="en-US" sz="2000" dirty="0" smtClean="0"/>
              <a:t>stores</a:t>
            </a:r>
            <a:r>
              <a:rPr lang="en-US" sz="2000" dirty="0"/>
              <a:t>.</a:t>
            </a:r>
            <a:endParaRPr lang="en-US" sz="2000" dirty="0" smtClean="0"/>
          </a:p>
          <a:p>
            <a:r>
              <a:rPr lang="en-US" sz="2000" b="1" dirty="0"/>
              <a:t>Big analytics on big volumes of </a:t>
            </a:r>
            <a:r>
              <a:rPr lang="en-US" sz="2000" b="1" dirty="0" smtClean="0"/>
              <a:t>data. </a:t>
            </a:r>
            <a:r>
              <a:rPr lang="en-US" sz="2000" b="1" dirty="0"/>
              <a:t>D</a:t>
            </a:r>
            <a:r>
              <a:rPr lang="en-US" sz="2000" b="1" dirty="0" smtClean="0"/>
              <a:t>ata </a:t>
            </a:r>
            <a:r>
              <a:rPr lang="en-US" sz="2000" b="1" dirty="0"/>
              <a:t>clustering, regressions, machine </a:t>
            </a:r>
            <a:r>
              <a:rPr lang="en-US" sz="2000" b="1" dirty="0" smtClean="0"/>
              <a:t>learning, etc. </a:t>
            </a:r>
            <a:r>
              <a:rPr lang="en-US" sz="2000" b="1" dirty="0"/>
              <a:t> on very large amounts of </a:t>
            </a:r>
            <a:r>
              <a:rPr lang="en-US" sz="2000" b="1" dirty="0" smtClean="0"/>
              <a:t>data </a:t>
            </a:r>
            <a:r>
              <a:rPr lang="en-US" sz="2000" dirty="0" smtClean="0"/>
              <a:t>(statistical packages, linear algebra packages, custom code, etc.). </a:t>
            </a:r>
            <a:r>
              <a:rPr lang="en-US" sz="2000" dirty="0"/>
              <a:t>C</a:t>
            </a:r>
            <a:r>
              <a:rPr lang="en-US" sz="2000" dirty="0" smtClean="0"/>
              <a:t>omplex </a:t>
            </a:r>
            <a:r>
              <a:rPr lang="en-US" sz="2000" dirty="0"/>
              <a:t>analytics will increase dramatically in importance as data mining and other complex </a:t>
            </a:r>
            <a:r>
              <a:rPr lang="en-US" sz="2000" dirty="0" smtClean="0"/>
              <a:t>tasks shifting </a:t>
            </a:r>
            <a:r>
              <a:rPr lang="en-US" sz="2000" dirty="0"/>
              <a:t>away from the simple analytics in traditional business intelligence </a:t>
            </a:r>
            <a:r>
              <a:rPr lang="en-US" sz="2000" dirty="0" smtClean="0"/>
              <a:t>systems. </a:t>
            </a:r>
            <a:r>
              <a:rPr lang="en-US" sz="2000" dirty="0"/>
              <a:t> </a:t>
            </a:r>
            <a:r>
              <a:rPr lang="en-US" sz="2000" b="1" dirty="0"/>
              <a:t>T</a:t>
            </a:r>
            <a:r>
              <a:rPr lang="en-US" sz="2000" b="1" dirty="0" smtClean="0"/>
              <a:t>he </a:t>
            </a:r>
            <a:r>
              <a:rPr lang="en-US" sz="2000" b="1" dirty="0"/>
              <a:t>skill set of </a:t>
            </a:r>
            <a:r>
              <a:rPr lang="en-US" sz="2000" b="1" dirty="0" smtClean="0"/>
              <a:t>business analysts should be upgraded.</a:t>
            </a:r>
            <a:r>
              <a:rPr lang="en-US" sz="2000" dirty="0" smtClean="0"/>
              <a:t> </a:t>
            </a:r>
            <a:r>
              <a:rPr lang="en-US" sz="2000" dirty="0"/>
              <a:t> T</a:t>
            </a:r>
            <a:r>
              <a:rPr lang="en-US" sz="2000" dirty="0" smtClean="0"/>
              <a:t>hey </a:t>
            </a:r>
            <a:r>
              <a:rPr lang="en-US" sz="2000" dirty="0"/>
              <a:t>will need to become facile in statistical operations.</a:t>
            </a:r>
            <a:endParaRPr lang="en-US" sz="2000" dirty="0" smtClean="0"/>
          </a:p>
          <a:p>
            <a:r>
              <a:rPr lang="en-US" sz="2000" b="1" dirty="0"/>
              <a:t>Big </a:t>
            </a:r>
            <a:r>
              <a:rPr lang="en-US" sz="2000" b="1" dirty="0" smtClean="0"/>
              <a:t>velocity. </a:t>
            </a:r>
            <a:r>
              <a:rPr lang="en-US" sz="2000" dirty="0" smtClean="0"/>
              <a:t>Applications </a:t>
            </a:r>
            <a:r>
              <a:rPr lang="en-US" sz="2000" dirty="0"/>
              <a:t>like electronic trading, real-time </a:t>
            </a:r>
            <a:r>
              <a:rPr lang="en-US" sz="2000" dirty="0" smtClean="0"/>
              <a:t>and </a:t>
            </a:r>
            <a:r>
              <a:rPr lang="en-US" sz="2000" dirty="0"/>
              <a:t>placement on Web pages, real-time customer targeting, and mobile social networking</a:t>
            </a:r>
            <a:endParaRPr lang="en-US" sz="2000" dirty="0" smtClean="0"/>
          </a:p>
          <a:p>
            <a:r>
              <a:rPr lang="en-US" sz="2000" b="1" dirty="0"/>
              <a:t>Big </a:t>
            </a:r>
            <a:r>
              <a:rPr lang="en-US" sz="2000" b="1" dirty="0" smtClean="0"/>
              <a:t>variety. </a:t>
            </a:r>
            <a:r>
              <a:rPr lang="en-US" sz="2000" dirty="0"/>
              <a:t> </a:t>
            </a:r>
            <a:r>
              <a:rPr lang="en-US" sz="2000" b="1" dirty="0"/>
              <a:t>I</a:t>
            </a:r>
            <a:r>
              <a:rPr lang="en-US" sz="2000" b="1" dirty="0" smtClean="0"/>
              <a:t>ntegrating </a:t>
            </a:r>
            <a:r>
              <a:rPr lang="en-US" sz="2000" b="1" dirty="0"/>
              <a:t>a larger and larger number of data sources with diverse </a:t>
            </a:r>
            <a:r>
              <a:rPr lang="en-US" sz="2000" b="1" dirty="0" smtClean="0"/>
              <a:t>data. </a:t>
            </a:r>
            <a:r>
              <a:rPr lang="en-US" sz="2000" b="1" dirty="0"/>
              <a:t> </a:t>
            </a:r>
            <a:r>
              <a:rPr lang="en-US" sz="2000" dirty="0"/>
              <a:t>Many enterprises view this as their number one headache. Historically, the extract, transform, and load (ETL</a:t>
            </a:r>
            <a:r>
              <a:rPr lang="en-US" sz="2000" dirty="0" smtClean="0"/>
              <a:t>) is </a:t>
            </a:r>
            <a:r>
              <a:rPr lang="en-US" sz="2000" dirty="0"/>
              <a:t>used. </a:t>
            </a:r>
            <a:r>
              <a:rPr lang="en-US" sz="2000" b="1" dirty="0" smtClean="0"/>
              <a:t>Automatic  discovery </a:t>
            </a:r>
            <a:r>
              <a:rPr lang="en-US" sz="2000" b="1" dirty="0"/>
              <a:t>of </a:t>
            </a:r>
            <a:r>
              <a:rPr lang="en-US" sz="2000" b="1" dirty="0" smtClean="0"/>
              <a:t>structure, entity resolution, transformation is needed</a:t>
            </a:r>
            <a:r>
              <a:rPr lang="en-US" sz="2000" dirty="0" smtClean="0"/>
              <a:t>.</a:t>
            </a:r>
          </a:p>
          <a:p>
            <a:endParaRPr lang="en-US" sz="2000" dirty="0"/>
          </a:p>
          <a:p>
            <a:endParaRPr lang="ru-RU" sz="2000" dirty="0"/>
          </a:p>
        </p:txBody>
      </p:sp>
    </p:spTree>
    <p:extLst>
      <p:ext uri="{BB962C8B-B14F-4D97-AF65-F5344CB8AC3E}">
        <p14:creationId xmlns:p14="http://schemas.microsoft.com/office/powerpoint/2010/main" val="368863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204864"/>
            <a:ext cx="8305800" cy="1143000"/>
          </a:xfrm>
        </p:spPr>
        <p:txBody>
          <a:bodyPr>
            <a:noAutofit/>
          </a:bodyPr>
          <a:lstStyle/>
          <a:p>
            <a:pPr eaLnBrk="1" fontAlgn="auto" hangingPunct="1">
              <a:spcAft>
                <a:spcPts val="0"/>
              </a:spcAft>
              <a:defRPr/>
            </a:pPr>
            <a:r>
              <a:rPr lang="en-US" sz="3200" dirty="0" smtClean="0"/>
              <a:t>Big Data-related Application Areas (Examples)</a:t>
            </a:r>
            <a:endParaRPr lang="ru-RU"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68313" y="-171450"/>
            <a:ext cx="8229600" cy="720725"/>
          </a:xfrm>
        </p:spPr>
        <p:txBody>
          <a:bodyPr/>
          <a:lstStyle/>
          <a:p>
            <a:pPr eaLnBrk="1" hangingPunct="1"/>
            <a:r>
              <a:rPr lang="en-US" sz="2800" b="1" dirty="0" smtClean="0"/>
              <a:t>Big Data-related Application Areas (Examples)</a:t>
            </a:r>
            <a:endParaRPr lang="ru-RU" sz="2800" dirty="0" smtClean="0"/>
          </a:p>
        </p:txBody>
      </p:sp>
      <p:sp>
        <p:nvSpPr>
          <p:cNvPr id="3" name="Содержимое 2"/>
          <p:cNvSpPr>
            <a:spLocks noGrp="1"/>
          </p:cNvSpPr>
          <p:nvPr>
            <p:ph idx="1"/>
          </p:nvPr>
        </p:nvSpPr>
        <p:spPr>
          <a:xfrm flipH="1">
            <a:off x="250827" y="549275"/>
            <a:ext cx="8642351" cy="6048375"/>
          </a:xfrm>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sz="2000" b="1" dirty="0" smtClean="0"/>
              <a:t>Social Sciences and Humanities</a:t>
            </a:r>
            <a:endParaRPr lang="ru-RU" sz="2000" dirty="0" smtClean="0"/>
          </a:p>
          <a:p>
            <a:pPr marL="640080" lvl="1" indent="-246888" eaLnBrk="1" fontAlgn="auto" hangingPunct="1">
              <a:spcAft>
                <a:spcPts val="0"/>
              </a:spcAft>
              <a:buFont typeface="Wingdings 2"/>
              <a:buChar char=""/>
              <a:defRPr/>
            </a:pPr>
            <a:r>
              <a:rPr lang="en-US" sz="1800" dirty="0" smtClean="0"/>
              <a:t>Social Network Applications</a:t>
            </a:r>
            <a:endParaRPr lang="ru-RU" sz="1800" dirty="0" smtClean="0"/>
          </a:p>
          <a:p>
            <a:pPr marL="640080" lvl="1" indent="-246888" eaLnBrk="1" fontAlgn="auto" hangingPunct="1">
              <a:spcAft>
                <a:spcPts val="0"/>
              </a:spcAft>
              <a:buFont typeface="Wingdings 2"/>
              <a:buChar char=""/>
              <a:defRPr/>
            </a:pPr>
            <a:r>
              <a:rPr lang="en-US" sz="1800" b="1" dirty="0" smtClean="0"/>
              <a:t>Crime and Corruption Observatory</a:t>
            </a:r>
            <a:r>
              <a:rPr lang="en-US" sz="1800" dirty="0" smtClean="0"/>
              <a:t>: Big Questions behind Big Data</a:t>
            </a:r>
            <a:endParaRPr lang="ru-RU" sz="1800" dirty="0" smtClean="0"/>
          </a:p>
          <a:p>
            <a:pPr marL="274320" indent="-274320" eaLnBrk="1" fontAlgn="auto" hangingPunct="1">
              <a:spcAft>
                <a:spcPts val="0"/>
              </a:spcAft>
              <a:buClr>
                <a:schemeClr val="accent3"/>
              </a:buClr>
              <a:buFont typeface="Wingdings 2"/>
              <a:buNone/>
              <a:defRPr/>
            </a:pPr>
            <a:endParaRPr lang="ru-RU" sz="2000" dirty="0" smtClean="0"/>
          </a:p>
          <a:p>
            <a:pPr marL="274320" indent="-274320" eaLnBrk="1" fontAlgn="auto" hangingPunct="1">
              <a:spcAft>
                <a:spcPts val="0"/>
              </a:spcAft>
              <a:buClr>
                <a:schemeClr val="accent3"/>
              </a:buClr>
              <a:buFont typeface="Wingdings 2"/>
              <a:buChar char=""/>
              <a:defRPr/>
            </a:pPr>
            <a:r>
              <a:rPr lang="en-US" sz="2000" b="1" dirty="0" smtClean="0"/>
              <a:t>Environmental Sciences</a:t>
            </a:r>
            <a:endParaRPr lang="ru-RU" sz="2000" dirty="0" smtClean="0"/>
          </a:p>
          <a:p>
            <a:pPr marL="640080" lvl="1" indent="-246888" eaLnBrk="1" fontAlgn="auto" hangingPunct="1">
              <a:spcAft>
                <a:spcPts val="0"/>
              </a:spcAft>
              <a:buFont typeface="Wingdings 2"/>
              <a:buChar char=""/>
              <a:defRPr/>
            </a:pPr>
            <a:r>
              <a:rPr lang="en-US" sz="1800" b="1" dirty="0" smtClean="0"/>
              <a:t>Monitoring:  </a:t>
            </a:r>
            <a:r>
              <a:rPr lang="en-US" sz="1800" dirty="0" smtClean="0"/>
              <a:t>Seismological Grand Challenges in Understanding the Earth’s Dynamic </a:t>
            </a:r>
            <a:r>
              <a:rPr lang="en-US" sz="1800" dirty="0" err="1" smtClean="0"/>
              <a:t>systemSeaDataNet</a:t>
            </a:r>
            <a:r>
              <a:rPr lang="en-US" sz="1800" dirty="0" smtClean="0"/>
              <a:t> – Pan-European infrastructure for ocean and marine data management </a:t>
            </a:r>
            <a:endParaRPr lang="ru-RU" sz="1800" dirty="0" smtClean="0"/>
          </a:p>
          <a:p>
            <a:pPr marL="640080" lvl="1" indent="-246888" eaLnBrk="1" fontAlgn="auto" hangingPunct="1">
              <a:spcAft>
                <a:spcPts val="0"/>
              </a:spcAft>
              <a:buFont typeface="Wingdings 2"/>
              <a:buChar char=""/>
              <a:defRPr/>
            </a:pPr>
            <a:r>
              <a:rPr lang="en-US" sz="1800" b="1" dirty="0" smtClean="0"/>
              <a:t>Environmental</a:t>
            </a:r>
            <a:r>
              <a:rPr lang="en-US" sz="1800" dirty="0" smtClean="0"/>
              <a:t>  (GRDI2020 Program)</a:t>
            </a:r>
            <a:endParaRPr lang="ru-RU" sz="1800" dirty="0" smtClean="0"/>
          </a:p>
          <a:p>
            <a:pPr marL="640080" lvl="1" indent="-246888" eaLnBrk="1" fontAlgn="auto" hangingPunct="1">
              <a:spcAft>
                <a:spcPts val="0"/>
              </a:spcAft>
              <a:buFont typeface="Wingdings 2"/>
              <a:buChar char=""/>
              <a:defRPr/>
            </a:pPr>
            <a:r>
              <a:rPr lang="en-US" sz="1800" dirty="0" smtClean="0"/>
              <a:t>Grid Technologies </a:t>
            </a:r>
            <a:r>
              <a:rPr lang="en-US" sz="1800" b="1" dirty="0" smtClean="0"/>
              <a:t>for Satellite Data Processing and Management Within International Disaster Monitoring </a:t>
            </a:r>
            <a:r>
              <a:rPr lang="en-US" sz="1800" dirty="0" smtClean="0"/>
              <a:t>Projects</a:t>
            </a:r>
            <a:endParaRPr lang="ru-RU" sz="1800" dirty="0" smtClean="0"/>
          </a:p>
          <a:p>
            <a:pPr marL="640080" lvl="1" indent="-246888" eaLnBrk="1" fontAlgn="auto" hangingPunct="1">
              <a:spcAft>
                <a:spcPts val="0"/>
              </a:spcAft>
              <a:buFont typeface="Wingdings 2"/>
              <a:buChar char=""/>
              <a:defRPr/>
            </a:pPr>
            <a:r>
              <a:rPr lang="en-US" sz="1800" dirty="0" smtClean="0"/>
              <a:t>Transparent Data Cube for </a:t>
            </a:r>
            <a:r>
              <a:rPr lang="en-US" sz="1800" b="1" dirty="0" smtClean="0"/>
              <a:t>Spatiotemporal Data Mining and Visualization </a:t>
            </a:r>
            <a:r>
              <a:rPr lang="en-US" sz="1800" dirty="0" smtClean="0"/>
              <a:t>(Russia)</a:t>
            </a:r>
            <a:endParaRPr lang="ru-RU" sz="1800" dirty="0" smtClean="0"/>
          </a:p>
          <a:p>
            <a:pPr marL="640080" lvl="1" indent="-246888" eaLnBrk="1" fontAlgn="auto" hangingPunct="1">
              <a:spcAft>
                <a:spcPts val="0"/>
              </a:spcAft>
              <a:buFont typeface="Wingdings 2"/>
              <a:buChar char=""/>
              <a:defRPr/>
            </a:pPr>
            <a:r>
              <a:rPr lang="en-US" sz="1800" dirty="0" smtClean="0"/>
              <a:t>Data and Knowledge for </a:t>
            </a:r>
            <a:r>
              <a:rPr lang="en-US" sz="1800" b="1" dirty="0" smtClean="0"/>
              <a:t>Global Food Security</a:t>
            </a:r>
            <a:endParaRPr lang="ru-RU" sz="1800" b="1" dirty="0" smtClean="0"/>
          </a:p>
          <a:p>
            <a:pPr marL="274320" indent="-274320" eaLnBrk="1" fontAlgn="auto" hangingPunct="1">
              <a:spcAft>
                <a:spcPts val="0"/>
              </a:spcAft>
              <a:buClr>
                <a:schemeClr val="accent3"/>
              </a:buClr>
              <a:buFont typeface="Wingdings 2"/>
              <a:buNone/>
              <a:defRPr/>
            </a:pPr>
            <a:r>
              <a:rPr lang="en-US" sz="2000" dirty="0" smtClean="0"/>
              <a:t> </a:t>
            </a:r>
            <a:endParaRPr lang="ru-RU" sz="2000" dirty="0" smtClean="0"/>
          </a:p>
          <a:p>
            <a:pPr marL="274320" indent="-274320" eaLnBrk="1" fontAlgn="auto" hangingPunct="1">
              <a:spcAft>
                <a:spcPts val="0"/>
              </a:spcAft>
              <a:buClr>
                <a:schemeClr val="accent3"/>
              </a:buClr>
              <a:buFont typeface="Wingdings 2"/>
              <a:buChar char=""/>
              <a:defRPr/>
            </a:pPr>
            <a:r>
              <a:rPr lang="en-US" sz="2000" b="1" dirty="0" smtClean="0"/>
              <a:t>Biological and Medical Sciences</a:t>
            </a:r>
            <a:endParaRPr lang="ru-RU" sz="2000" dirty="0" smtClean="0"/>
          </a:p>
          <a:p>
            <a:pPr marL="640080" lvl="1" indent="-246888" eaLnBrk="1" fontAlgn="auto" hangingPunct="1">
              <a:spcAft>
                <a:spcPts val="0"/>
              </a:spcAft>
              <a:buFont typeface="Wingdings 2"/>
              <a:buChar char=""/>
              <a:defRPr/>
            </a:pPr>
            <a:r>
              <a:rPr lang="en-US" sz="1800" dirty="0" smtClean="0"/>
              <a:t>EU-Brazil </a:t>
            </a:r>
            <a:r>
              <a:rPr lang="en-US" sz="1800" dirty="0" err="1" smtClean="0"/>
              <a:t>OpenBio</a:t>
            </a:r>
            <a:r>
              <a:rPr lang="en-US" sz="1800" dirty="0" smtClean="0"/>
              <a:t> – EU-Brazil </a:t>
            </a:r>
            <a:r>
              <a:rPr lang="en-US" sz="1800" b="1" dirty="0" smtClean="0"/>
              <a:t>Open Data and Cloud Computing e-Infra­structure for Biodiversity</a:t>
            </a:r>
            <a:endParaRPr lang="ru-RU" sz="1800" b="1" dirty="0" smtClean="0"/>
          </a:p>
          <a:p>
            <a:pPr marL="640080" lvl="1" indent="-246888" eaLnBrk="1" fontAlgn="auto" hangingPunct="1">
              <a:spcAft>
                <a:spcPts val="0"/>
              </a:spcAft>
              <a:buFont typeface="Wingdings 2"/>
              <a:buChar char=""/>
              <a:defRPr/>
            </a:pPr>
            <a:r>
              <a:rPr lang="en-US" sz="1800" dirty="0" smtClean="0"/>
              <a:t>Managing and </a:t>
            </a:r>
            <a:r>
              <a:rPr lang="en-US" sz="1800" dirty="0" err="1" smtClean="0"/>
              <a:t>Analysing</a:t>
            </a:r>
            <a:r>
              <a:rPr lang="en-US" sz="1800" dirty="0" smtClean="0"/>
              <a:t> Genomic Data Using HPC and Clouds</a:t>
            </a:r>
            <a:endParaRPr lang="ru-RU" sz="1800" dirty="0" smtClean="0"/>
          </a:p>
          <a:p>
            <a:pPr marL="640080" lvl="1" indent="-246888" eaLnBrk="1" fontAlgn="auto" hangingPunct="1">
              <a:spcAft>
                <a:spcPts val="0"/>
              </a:spcAft>
              <a:buFont typeface="Wingdings 2"/>
              <a:buChar char=""/>
              <a:defRPr/>
            </a:pPr>
            <a:r>
              <a:rPr lang="en-US" sz="1800" dirty="0" smtClean="0"/>
              <a:t>Distributed Storage of Large-Scale </a:t>
            </a:r>
            <a:r>
              <a:rPr lang="en-US" sz="1800" b="1" dirty="0" smtClean="0"/>
              <a:t>Multidimensional Electroencephalogram </a:t>
            </a:r>
            <a:r>
              <a:rPr lang="en-US" sz="1800" dirty="0" smtClean="0"/>
              <a:t>Data Using </a:t>
            </a:r>
            <a:r>
              <a:rPr lang="en-US" sz="1800" dirty="0" err="1" smtClean="0"/>
              <a:t>Hadoop</a:t>
            </a:r>
            <a:r>
              <a:rPr lang="en-US" sz="1800" dirty="0" smtClean="0"/>
              <a:t> and </a:t>
            </a:r>
            <a:r>
              <a:rPr lang="en-US" sz="1800" dirty="0" err="1" smtClean="0"/>
              <a:t>HBase</a:t>
            </a:r>
            <a:endParaRPr lang="ru-RU" sz="1800" dirty="0" smtClean="0"/>
          </a:p>
          <a:p>
            <a:pPr marL="640080" lvl="1" indent="-246888" eaLnBrk="1" fontAlgn="auto" hangingPunct="1">
              <a:spcAft>
                <a:spcPts val="0"/>
              </a:spcAft>
              <a:buFont typeface="Wingdings 2"/>
              <a:buChar char=""/>
              <a:defRPr/>
            </a:pPr>
            <a:r>
              <a:rPr lang="en-US" sz="1800" dirty="0" smtClean="0"/>
              <a:t>Bio2RDF an open-source project that aims to </a:t>
            </a:r>
            <a:r>
              <a:rPr lang="en-US" sz="1800" b="1" dirty="0" smtClean="0"/>
              <a:t>facilitate biomedical knowledge discovery using Semantic Web technologies</a:t>
            </a:r>
            <a:endParaRPr lang="ru-RU" sz="1800" b="1" dirty="0" smtClean="0"/>
          </a:p>
          <a:p>
            <a:pPr marL="640080" lvl="1" indent="-246888" eaLnBrk="1" fontAlgn="auto" hangingPunct="1">
              <a:spcAft>
                <a:spcPts val="0"/>
              </a:spcAft>
              <a:buFont typeface="Wingdings 2"/>
              <a:buChar char=""/>
              <a:defRPr/>
            </a:pPr>
            <a:r>
              <a:rPr lang="en-US" sz="1800" dirty="0" smtClean="0"/>
              <a:t>Science commons and </a:t>
            </a:r>
            <a:r>
              <a:rPr lang="en-US" sz="1800" dirty="0" err="1" smtClean="0"/>
              <a:t>neurocommons</a:t>
            </a:r>
            <a:r>
              <a:rPr lang="en-US" sz="1800" dirty="0" smtClean="0"/>
              <a:t> (knowledge management platform for  biological research)</a:t>
            </a:r>
          </a:p>
          <a:p>
            <a:pPr marL="274320" indent="-274320" eaLnBrk="1" fontAlgn="auto" hangingPunct="1">
              <a:spcAft>
                <a:spcPts val="0"/>
              </a:spcAft>
              <a:buClr>
                <a:schemeClr val="accent3"/>
              </a:buClr>
              <a:buFont typeface="Wingdings 2"/>
              <a:buChar char=""/>
              <a:defRPr/>
            </a:pPr>
            <a:endParaRPr lang="en-US" sz="1800" b="1" dirty="0" smtClean="0"/>
          </a:p>
          <a:p>
            <a:pPr marL="274320" indent="-274320" eaLnBrk="1" fontAlgn="auto" hangingPunct="1">
              <a:spcAft>
                <a:spcPts val="0"/>
              </a:spcAft>
              <a:buClr>
                <a:schemeClr val="accent3"/>
              </a:buClr>
              <a:buFont typeface="Wingdings 2"/>
              <a:buChar char=""/>
              <a:defRPr/>
            </a:pPr>
            <a:r>
              <a:rPr lang="en-US" sz="1800" b="1" dirty="0" smtClean="0"/>
              <a:t>Materials </a:t>
            </a:r>
            <a:endParaRPr lang="ru-RU" sz="1800" dirty="0" smtClean="0"/>
          </a:p>
          <a:p>
            <a:pPr marL="640080" lvl="1" indent="-246888" eaLnBrk="1" fontAlgn="auto" hangingPunct="1">
              <a:spcAft>
                <a:spcPts val="0"/>
              </a:spcAft>
              <a:buFont typeface="Wingdings 2"/>
              <a:buChar char=""/>
              <a:defRPr/>
            </a:pPr>
            <a:r>
              <a:rPr lang="en-US" sz="1800" b="1" dirty="0" smtClean="0"/>
              <a:t>Synthesis</a:t>
            </a:r>
            <a:r>
              <a:rPr lang="en-US" sz="1800" dirty="0" smtClean="0"/>
              <a:t>, atom by atom, </a:t>
            </a:r>
            <a:r>
              <a:rPr lang="en-US" sz="1800" b="1" dirty="0" smtClean="0"/>
              <a:t>of new forms of matter with tailored properties, including </a:t>
            </a:r>
            <a:r>
              <a:rPr lang="en-US" sz="1800" b="1" dirty="0" err="1" smtClean="0"/>
              <a:t>nano</a:t>
            </a:r>
            <a:r>
              <a:rPr lang="en-US" sz="1800" b="1" dirty="0" smtClean="0"/>
              <a:t>-scale objects</a:t>
            </a:r>
            <a:endParaRPr lang="ru-RU" sz="1800" b="1" dirty="0" smtClean="0"/>
          </a:p>
          <a:p>
            <a:pPr marL="640080" lvl="1" indent="-246888" eaLnBrk="1" fontAlgn="auto" hangingPunct="1">
              <a:spcAft>
                <a:spcPts val="0"/>
              </a:spcAft>
              <a:buFont typeface="Wingdings 2"/>
              <a:buChar char=""/>
              <a:defRPr/>
            </a:pPr>
            <a:r>
              <a:rPr lang="en-US" sz="1800" dirty="0" smtClean="0"/>
              <a:t>Transformational discoveries for energy technologies</a:t>
            </a:r>
            <a:endParaRPr lang="ru-RU" sz="1800" dirty="0" smtClean="0"/>
          </a:p>
          <a:p>
            <a:pPr marL="640080" lvl="1" indent="-246888" eaLnBrk="1" fontAlgn="auto" hangingPunct="1">
              <a:spcAft>
                <a:spcPts val="0"/>
              </a:spcAft>
              <a:buFont typeface="Wingdings 2"/>
              <a:buChar char=""/>
              <a:defRPr/>
            </a:pPr>
            <a:r>
              <a:rPr lang="en-US" sz="1800" dirty="0" err="1" smtClean="0"/>
              <a:t>QNano</a:t>
            </a:r>
            <a:r>
              <a:rPr lang="en-US" sz="1800" dirty="0" smtClean="0"/>
              <a:t> – A pan-European </a:t>
            </a:r>
            <a:r>
              <a:rPr lang="en-US" sz="1800" b="1" dirty="0" smtClean="0"/>
              <a:t>infrastructure for quality in </a:t>
            </a:r>
            <a:r>
              <a:rPr lang="en-US" sz="1800" b="1" dirty="0" err="1" smtClean="0"/>
              <a:t>nanomaterials</a:t>
            </a:r>
            <a:r>
              <a:rPr lang="en-US" sz="1800" b="1" dirty="0" smtClean="0"/>
              <a:t> safety testing</a:t>
            </a:r>
            <a:endParaRPr lang="ru-RU" sz="1800" b="1" dirty="0" smtClean="0"/>
          </a:p>
          <a:p>
            <a:pPr marL="274320" indent="-274320" eaLnBrk="1" fontAlgn="auto" hangingPunct="1">
              <a:spcAft>
                <a:spcPts val="0"/>
              </a:spcAft>
              <a:buClr>
                <a:schemeClr val="accent3"/>
              </a:buClr>
              <a:buFont typeface="Wingdings 2"/>
              <a:buNone/>
              <a:defRPr/>
            </a:pPr>
            <a:endParaRPr lang="ru-RU"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395288" y="188915"/>
            <a:ext cx="8229600" cy="719137"/>
          </a:xfrm>
        </p:spPr>
        <p:txBody>
          <a:bodyPr/>
          <a:lstStyle/>
          <a:p>
            <a:pPr eaLnBrk="1" hangingPunct="1"/>
            <a:r>
              <a:rPr lang="en-US" sz="2800" b="1" dirty="0" smtClean="0"/>
              <a:t>Big Data-related APPPLICATION Areas (Examples) (2)</a:t>
            </a:r>
            <a:endParaRPr lang="ru-RU" sz="2800" dirty="0" smtClean="0"/>
          </a:p>
        </p:txBody>
      </p:sp>
      <p:sp>
        <p:nvSpPr>
          <p:cNvPr id="3" name="Содержимое 2"/>
          <p:cNvSpPr>
            <a:spLocks noGrp="1"/>
          </p:cNvSpPr>
          <p:nvPr>
            <p:ph idx="1"/>
          </p:nvPr>
        </p:nvSpPr>
        <p:spPr>
          <a:xfrm>
            <a:off x="250827" y="1125540"/>
            <a:ext cx="8642351" cy="5472112"/>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sz="2000" b="1" dirty="0" smtClean="0"/>
              <a:t>Physical Sciences and Engineering</a:t>
            </a:r>
            <a:endParaRPr lang="ru-RU" sz="2000" dirty="0" smtClean="0"/>
          </a:p>
          <a:p>
            <a:pPr marL="640080" lvl="1" indent="-246888" eaLnBrk="1" fontAlgn="auto" hangingPunct="1">
              <a:spcAft>
                <a:spcPts val="0"/>
              </a:spcAft>
              <a:buFont typeface="Wingdings 2"/>
              <a:buChar char=""/>
              <a:defRPr/>
            </a:pPr>
            <a:r>
              <a:rPr lang="en-US" sz="1800" dirty="0" smtClean="0"/>
              <a:t>SKA – Square </a:t>
            </a:r>
            <a:r>
              <a:rPr lang="en-US" sz="1800" dirty="0" err="1" smtClean="0"/>
              <a:t>Kilometre</a:t>
            </a:r>
            <a:r>
              <a:rPr lang="en-US" sz="1800" dirty="0" smtClean="0"/>
              <a:t> Array </a:t>
            </a:r>
            <a:endParaRPr lang="ru-RU" sz="1800" dirty="0" smtClean="0"/>
          </a:p>
          <a:p>
            <a:pPr marL="640080" lvl="1" indent="-246888" eaLnBrk="1" fontAlgn="auto" hangingPunct="1">
              <a:spcAft>
                <a:spcPts val="0"/>
              </a:spcAft>
              <a:buFont typeface="Wingdings 2"/>
              <a:buChar char=""/>
              <a:defRPr/>
            </a:pPr>
            <a:r>
              <a:rPr lang="en-US" sz="1800" dirty="0" smtClean="0"/>
              <a:t>LHC – The Large </a:t>
            </a:r>
            <a:r>
              <a:rPr lang="en-US" sz="1800" dirty="0" err="1" smtClean="0"/>
              <a:t>Hadron</a:t>
            </a:r>
            <a:r>
              <a:rPr lang="en-US" sz="1800" dirty="0" smtClean="0"/>
              <a:t> Collider complex </a:t>
            </a:r>
            <a:endParaRPr lang="ru-RU" sz="1800" dirty="0" smtClean="0"/>
          </a:p>
          <a:p>
            <a:pPr marL="640080" lvl="1" indent="-246888" eaLnBrk="1" fontAlgn="auto" hangingPunct="1">
              <a:spcAft>
                <a:spcPts val="0"/>
              </a:spcAft>
              <a:buFont typeface="Wingdings 2"/>
              <a:buChar char=""/>
              <a:defRPr/>
            </a:pPr>
            <a:r>
              <a:rPr lang="en-US" sz="1800" dirty="0" smtClean="0"/>
              <a:t>VAMDC – Virtual Atomic and Molecular Data</a:t>
            </a:r>
            <a:endParaRPr lang="ru-RU" sz="1800" dirty="0" smtClean="0"/>
          </a:p>
          <a:p>
            <a:pPr marL="274320" indent="-274320" eaLnBrk="1" fontAlgn="auto" hangingPunct="1">
              <a:spcAft>
                <a:spcPts val="0"/>
              </a:spcAft>
              <a:buClr>
                <a:schemeClr val="accent3"/>
              </a:buClr>
              <a:buFont typeface="Wingdings 2"/>
              <a:buNone/>
              <a:defRPr/>
            </a:pPr>
            <a:r>
              <a:rPr lang="en-US" sz="2000" dirty="0" smtClean="0"/>
              <a:t> </a:t>
            </a:r>
            <a:endParaRPr lang="ru-RU" sz="2000" dirty="0" smtClean="0"/>
          </a:p>
          <a:p>
            <a:pPr marL="274320" indent="-274320" eaLnBrk="1" fontAlgn="auto" hangingPunct="1">
              <a:spcAft>
                <a:spcPts val="0"/>
              </a:spcAft>
              <a:buClr>
                <a:schemeClr val="accent3"/>
              </a:buClr>
              <a:buFont typeface="Wingdings 2"/>
              <a:buChar char=""/>
              <a:defRPr/>
            </a:pPr>
            <a:r>
              <a:rPr lang="en-US" sz="2000" b="1" dirty="0" smtClean="0"/>
              <a:t>E-Infrastructures</a:t>
            </a:r>
            <a:endParaRPr lang="ru-RU" sz="2000" dirty="0" smtClean="0"/>
          </a:p>
          <a:p>
            <a:pPr marL="640080" lvl="1" indent="-246888" eaLnBrk="1" fontAlgn="auto" hangingPunct="1">
              <a:spcAft>
                <a:spcPts val="0"/>
              </a:spcAft>
              <a:buFont typeface="Wingdings 2"/>
              <a:buChar char=""/>
              <a:defRPr/>
            </a:pPr>
            <a:r>
              <a:rPr lang="en-US" sz="1800" dirty="0" smtClean="0"/>
              <a:t>LinkSCEEM-2 – Linking Scientific Computing in Europe and the Eastern</a:t>
            </a:r>
            <a:endParaRPr lang="ru-RU" sz="1800" dirty="0" smtClean="0"/>
          </a:p>
          <a:p>
            <a:pPr marL="640080" lvl="1" indent="-246888" eaLnBrk="1" fontAlgn="auto" hangingPunct="1">
              <a:spcAft>
                <a:spcPts val="0"/>
              </a:spcAft>
              <a:buFont typeface="Wingdings 2"/>
              <a:buChar char=""/>
              <a:defRPr/>
            </a:pPr>
            <a:r>
              <a:rPr lang="en-US" sz="1800" dirty="0" smtClean="0"/>
              <a:t>EUDAT – European Data Infrastructure </a:t>
            </a:r>
            <a:endParaRPr lang="ru-RU" sz="1800" dirty="0" smtClean="0"/>
          </a:p>
          <a:p>
            <a:pPr marL="640080" lvl="1" indent="-246888" eaLnBrk="1" fontAlgn="auto" hangingPunct="1">
              <a:spcAft>
                <a:spcPts val="0"/>
              </a:spcAft>
              <a:buFont typeface="Wingdings 2"/>
              <a:buChar char=""/>
              <a:defRPr/>
            </a:pPr>
            <a:r>
              <a:rPr lang="en-US" sz="1800" b="1" dirty="0" smtClean="0"/>
              <a:t>Linked open data in sensor data </a:t>
            </a:r>
            <a:r>
              <a:rPr lang="en-US" sz="1800" b="1" dirty="0" err="1" smtClean="0"/>
              <a:t>mashups</a:t>
            </a:r>
            <a:r>
              <a:rPr lang="en-US" sz="1800" b="1" dirty="0" smtClean="0"/>
              <a:t>   </a:t>
            </a:r>
            <a:endParaRPr lang="ru-RU" sz="1800" b="1" dirty="0" smtClean="0"/>
          </a:p>
          <a:p>
            <a:pPr marL="640080" lvl="1" indent="-246888" eaLnBrk="1" fontAlgn="auto" hangingPunct="1">
              <a:spcAft>
                <a:spcPts val="0"/>
              </a:spcAft>
              <a:buFont typeface="Wingdings 2"/>
              <a:buChar char=""/>
              <a:defRPr/>
            </a:pPr>
            <a:r>
              <a:rPr lang="en-US" sz="1800" b="1" dirty="0" smtClean="0"/>
              <a:t>Sensor trajectory data processed by </a:t>
            </a:r>
            <a:r>
              <a:rPr lang="en-US" sz="1800" b="1" dirty="0" err="1" smtClean="0"/>
              <a:t>MapReduce</a:t>
            </a:r>
            <a:r>
              <a:rPr lang="en-US" sz="1800" b="1" dirty="0" smtClean="0"/>
              <a:t> </a:t>
            </a:r>
            <a:endParaRPr lang="ru-RU" sz="1800" b="1" dirty="0" smtClean="0"/>
          </a:p>
          <a:p>
            <a:pPr marL="640080" lvl="1" indent="-246888" eaLnBrk="1" fontAlgn="auto" hangingPunct="1">
              <a:spcAft>
                <a:spcPts val="0"/>
              </a:spcAft>
              <a:buFont typeface="Wingdings 2"/>
              <a:buChar char=""/>
              <a:defRPr/>
            </a:pPr>
            <a:r>
              <a:rPr lang="en-US" sz="1800" b="1" dirty="0" err="1" smtClean="0"/>
              <a:t>BigData</a:t>
            </a:r>
            <a:r>
              <a:rPr lang="en-US" sz="1800" b="1" dirty="0" smtClean="0"/>
              <a:t> Application ecosystem  </a:t>
            </a:r>
            <a:endParaRPr lang="ru-RU" sz="1800" b="1" dirty="0" smtClean="0"/>
          </a:p>
          <a:p>
            <a:pPr marL="640080" lvl="1" indent="-246888" eaLnBrk="1" fontAlgn="auto" hangingPunct="1">
              <a:spcAft>
                <a:spcPts val="0"/>
              </a:spcAft>
              <a:buFont typeface="Wingdings 2"/>
              <a:buChar char=""/>
              <a:defRPr/>
            </a:pPr>
            <a:r>
              <a:rPr lang="en-US" sz="1800" b="1" dirty="0" smtClean="0"/>
              <a:t>Creating Knowledge out of Interlinked Data (LOD2)</a:t>
            </a:r>
            <a:endParaRPr lang="ru-RU" sz="1800" b="1" dirty="0" smtClean="0"/>
          </a:p>
          <a:p>
            <a:pPr marL="640080" lvl="1" indent="-246888" eaLnBrk="1" fontAlgn="auto" hangingPunct="1">
              <a:spcAft>
                <a:spcPts val="0"/>
              </a:spcAft>
              <a:buFont typeface="Wingdings 2"/>
              <a:buChar char=""/>
              <a:defRPr/>
            </a:pPr>
            <a:r>
              <a:rPr lang="en-US" sz="1800" dirty="0" smtClean="0"/>
              <a:t>Future Internet-based  Enterprise Systems</a:t>
            </a:r>
            <a:endParaRPr lang="ru-RU" sz="1800" dirty="0" smtClean="0"/>
          </a:p>
          <a:p>
            <a:pPr marL="640080" lvl="1" indent="-246888" eaLnBrk="1" fontAlgn="auto" hangingPunct="1">
              <a:spcAft>
                <a:spcPts val="0"/>
              </a:spcAft>
              <a:buFont typeface="Wingdings 2"/>
              <a:buChar char=""/>
              <a:defRPr/>
            </a:pPr>
            <a:r>
              <a:rPr lang="en-US" sz="1800" b="1" dirty="0" smtClean="0"/>
              <a:t>Cloud Architectures to Enable Cross-Federation</a:t>
            </a:r>
            <a:endParaRPr lang="ru-RU" sz="1800" b="1" dirty="0" smtClean="0"/>
          </a:p>
          <a:p>
            <a:pPr marL="640080" lvl="1" indent="-246888" eaLnBrk="1" fontAlgn="auto" hangingPunct="1">
              <a:spcAft>
                <a:spcPts val="0"/>
              </a:spcAft>
              <a:buFont typeface="Wingdings 2"/>
              <a:buChar char=""/>
              <a:defRPr/>
            </a:pPr>
            <a:r>
              <a:rPr lang="en-US" sz="1800" dirty="0" smtClean="0"/>
              <a:t>Co-clustering of Large and High Dimensional Data</a:t>
            </a:r>
            <a:endParaRPr lang="ru-RU" sz="1800" dirty="0" smtClean="0"/>
          </a:p>
          <a:p>
            <a:pPr marL="640080" lvl="1" indent="-246888" eaLnBrk="1" fontAlgn="auto" hangingPunct="1">
              <a:spcAft>
                <a:spcPts val="0"/>
              </a:spcAft>
              <a:buFont typeface="Wingdings 2"/>
              <a:buChar char=""/>
              <a:defRPr/>
            </a:pPr>
            <a:r>
              <a:rPr lang="en-US" sz="1800" dirty="0" smtClean="0"/>
              <a:t>Data Service Architectures (Service-Enabling Data Stores, Cloud Data Services, Cloud data service integration, etc.)</a:t>
            </a:r>
            <a:endParaRPr lang="ru-RU" sz="1800" dirty="0" smtClean="0"/>
          </a:p>
          <a:p>
            <a:pPr marL="640080" lvl="1" indent="-246888" eaLnBrk="1" fontAlgn="auto" hangingPunct="1">
              <a:spcAft>
                <a:spcPts val="0"/>
              </a:spcAft>
              <a:buFont typeface="Wingdings 2"/>
              <a:buChar char=""/>
              <a:defRPr/>
            </a:pPr>
            <a:r>
              <a:rPr lang="en-US" sz="1800" dirty="0" smtClean="0"/>
              <a:t>Large scientific data centers </a:t>
            </a:r>
            <a:endParaRPr lang="ru-RU" sz="1800" dirty="0" smtClean="0"/>
          </a:p>
          <a:p>
            <a:pPr marL="640080" lvl="1" indent="-246888" eaLnBrk="1" fontAlgn="auto" hangingPunct="1">
              <a:spcAft>
                <a:spcPts val="0"/>
              </a:spcAft>
              <a:buFont typeface="Wingdings 2"/>
              <a:buChar char=""/>
              <a:defRPr/>
            </a:pPr>
            <a:r>
              <a:rPr lang="en-US" sz="1800" dirty="0" smtClean="0"/>
              <a:t>Open </a:t>
            </a:r>
            <a:r>
              <a:rPr lang="en-US" sz="1800" dirty="0" err="1" smtClean="0"/>
              <a:t>Cirrus</a:t>
            </a:r>
            <a:r>
              <a:rPr lang="en-US" sz="1800" baseline="30000" dirty="0" err="1" smtClean="0"/>
              <a:t>TM</a:t>
            </a:r>
            <a:r>
              <a:rPr lang="en-US" sz="1800" baseline="30000" dirty="0" smtClean="0"/>
              <a:t>  </a:t>
            </a:r>
            <a:r>
              <a:rPr lang="en-US" sz="1800" dirty="0" smtClean="0"/>
              <a:t>the HP/Intel/Yahoo! Open Cloud Computing Research </a:t>
            </a:r>
            <a:r>
              <a:rPr lang="en-US" sz="1800" dirty="0" err="1" smtClean="0"/>
              <a:t>Testbed</a:t>
            </a:r>
            <a:endParaRPr lang="ru-RU" sz="1800" dirty="0" smtClean="0"/>
          </a:p>
          <a:p>
            <a:pPr marL="274320" indent="-274320" eaLnBrk="1" fontAlgn="auto" hangingPunct="1">
              <a:spcAft>
                <a:spcPts val="0"/>
              </a:spcAft>
              <a:buClr>
                <a:schemeClr val="accent3"/>
              </a:buClr>
              <a:buFont typeface="Wingdings 2"/>
              <a:buNone/>
              <a:defRPr/>
            </a:pPr>
            <a:r>
              <a:rPr lang="en-US" sz="2000" dirty="0" smtClean="0"/>
              <a:t> </a:t>
            </a:r>
            <a:endParaRPr lang="ru-RU" sz="2000" dirty="0" smtClean="0"/>
          </a:p>
          <a:p>
            <a:pPr marL="274320" indent="-274320" eaLnBrk="1" fontAlgn="auto" hangingPunct="1">
              <a:spcAft>
                <a:spcPts val="0"/>
              </a:spcAft>
              <a:buClr>
                <a:schemeClr val="accent3"/>
              </a:buClr>
              <a:buFont typeface="Wingdings 2"/>
              <a:buChar char=""/>
              <a:defRPr/>
            </a:pPr>
            <a:r>
              <a:rPr lang="en-US" sz="2000" b="1" dirty="0" smtClean="0"/>
              <a:t>Energy</a:t>
            </a:r>
            <a:endParaRPr lang="ru-RU" sz="2000" dirty="0" smtClean="0"/>
          </a:p>
          <a:p>
            <a:pPr marL="640080" lvl="1" indent="-246888" eaLnBrk="1" fontAlgn="auto" hangingPunct="1">
              <a:spcAft>
                <a:spcPts val="0"/>
              </a:spcAft>
              <a:buFont typeface="Wingdings 2"/>
              <a:buChar char=""/>
              <a:defRPr/>
            </a:pPr>
            <a:r>
              <a:rPr lang="en-US" sz="1800" dirty="0" smtClean="0"/>
              <a:t>RIEEB – Research Infrastructures for Energy Efficiency in Buildings</a:t>
            </a:r>
            <a:endParaRPr lang="ru-RU" sz="1800" dirty="0" smtClean="0"/>
          </a:p>
          <a:p>
            <a:pPr marL="274320" indent="-274320" eaLnBrk="1" fontAlgn="auto" hangingPunct="1">
              <a:spcAft>
                <a:spcPts val="0"/>
              </a:spcAft>
              <a:buClr>
                <a:schemeClr val="accent3"/>
              </a:buClr>
              <a:buFont typeface="Wingdings 2"/>
              <a:buChar char=""/>
              <a:defRPr/>
            </a:pPr>
            <a:endParaRPr lang="ru-RU"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204864"/>
            <a:ext cx="8305800" cy="1143000"/>
          </a:xfrm>
        </p:spPr>
        <p:txBody>
          <a:bodyPr>
            <a:noAutofit/>
          </a:bodyPr>
          <a:lstStyle/>
          <a:p>
            <a:pPr eaLnBrk="1" fontAlgn="auto" hangingPunct="1">
              <a:spcAft>
                <a:spcPts val="0"/>
              </a:spcAft>
              <a:defRPr/>
            </a:pPr>
            <a:r>
              <a:rPr lang="en-US" sz="3200" dirty="0" smtClean="0"/>
              <a:t>Big Data Platforms</a:t>
            </a:r>
            <a:r>
              <a:rPr lang="ru-RU" sz="3200" dirty="0" smtClean="0"/>
              <a:t/>
            </a:r>
            <a:br>
              <a:rPr lang="ru-RU" sz="3200" dirty="0" smtClean="0"/>
            </a:br>
            <a:endParaRPr lang="ru-RU"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395288" y="188913"/>
            <a:ext cx="8229600" cy="576262"/>
          </a:xfrm>
        </p:spPr>
        <p:txBody>
          <a:bodyPr/>
          <a:lstStyle/>
          <a:p>
            <a:pPr eaLnBrk="1" hangingPunct="1"/>
            <a:r>
              <a:rPr lang="en-US" sz="2800" b="1" smtClean="0"/>
              <a:t>Nine Big-Name Options for Big Data</a:t>
            </a:r>
            <a:r>
              <a:rPr lang="en-US" sz="2800" smtClean="0"/>
              <a:t> </a:t>
            </a:r>
            <a:endParaRPr lang="ru-RU" sz="2800" smtClean="0"/>
          </a:p>
        </p:txBody>
      </p:sp>
      <p:sp>
        <p:nvSpPr>
          <p:cNvPr id="3" name="Содержимое 2"/>
          <p:cNvSpPr>
            <a:spLocks noGrp="1"/>
          </p:cNvSpPr>
          <p:nvPr>
            <p:ph idx="1"/>
          </p:nvPr>
        </p:nvSpPr>
        <p:spPr>
          <a:xfrm>
            <a:off x="2" y="1160748"/>
            <a:ext cx="8642351" cy="5040312"/>
          </a:xfrm>
        </p:spPr>
        <p:txBody>
          <a:bodyPr>
            <a:normAutofit/>
          </a:bodyPr>
          <a:lstStyle/>
          <a:p>
            <a:pPr marL="457200" indent="-457200" eaLnBrk="1" fontAlgn="auto" hangingPunct="1">
              <a:spcAft>
                <a:spcPts val="0"/>
              </a:spcAft>
              <a:buClr>
                <a:schemeClr val="accent3"/>
              </a:buClr>
              <a:buFont typeface="Wingdings 2"/>
              <a:buNone/>
              <a:defRPr/>
            </a:pPr>
            <a:r>
              <a:rPr lang="en-US" sz="2000" dirty="0" smtClean="0"/>
              <a:t>1)         </a:t>
            </a:r>
            <a:r>
              <a:rPr lang="en-US" sz="1800" b="1" dirty="0" smtClean="0"/>
              <a:t>Cloud-based options</a:t>
            </a:r>
            <a:r>
              <a:rPr lang="en-US" sz="1800" dirty="0" smtClean="0"/>
              <a:t>:  Amazon offers Elastic Map Reduce (scalable </a:t>
            </a:r>
            <a:r>
              <a:rPr lang="en-US" sz="1800" dirty="0" err="1" smtClean="0"/>
              <a:t>Hadoop</a:t>
            </a:r>
            <a:r>
              <a:rPr lang="en-US" sz="1800" dirty="0" smtClean="0"/>
              <a:t> service), tools to help with analytics, </a:t>
            </a:r>
            <a:r>
              <a:rPr lang="en-US" sz="1800" dirty="0" err="1" smtClean="0"/>
              <a:t>DynamoDB</a:t>
            </a:r>
            <a:r>
              <a:rPr lang="en-US" sz="1800" dirty="0" smtClean="0"/>
              <a:t>, a </a:t>
            </a:r>
            <a:r>
              <a:rPr lang="en-US" sz="1800" dirty="0" err="1" smtClean="0"/>
              <a:t>NoSQL</a:t>
            </a:r>
            <a:r>
              <a:rPr lang="en-US" sz="1800" dirty="0" smtClean="0"/>
              <a:t> database.</a:t>
            </a:r>
            <a:endParaRPr lang="ru-RU" sz="1800" dirty="0" smtClean="0"/>
          </a:p>
          <a:p>
            <a:pPr marL="457200" indent="-457200" eaLnBrk="1" fontAlgn="auto" hangingPunct="1">
              <a:spcAft>
                <a:spcPts val="0"/>
              </a:spcAft>
              <a:buClr>
                <a:schemeClr val="accent3"/>
              </a:buClr>
              <a:buFont typeface="Wingdings 2"/>
              <a:buNone/>
              <a:defRPr/>
            </a:pPr>
            <a:endParaRPr lang="ru-RU" sz="1800" dirty="0" smtClean="0"/>
          </a:p>
          <a:p>
            <a:pPr marL="457200" indent="-457200" eaLnBrk="1" fontAlgn="auto" hangingPunct="1">
              <a:spcAft>
                <a:spcPts val="0"/>
              </a:spcAft>
              <a:buClr>
                <a:schemeClr val="accent3"/>
              </a:buClr>
              <a:buFont typeface="Wingdings 2"/>
              <a:buNone/>
              <a:defRPr/>
            </a:pPr>
            <a:r>
              <a:rPr lang="en-US" sz="1800" dirty="0" smtClean="0"/>
              <a:t>2)        Google </a:t>
            </a:r>
            <a:r>
              <a:rPr lang="en-US" sz="1800" b="1" dirty="0" smtClean="0"/>
              <a:t>cloud-based</a:t>
            </a:r>
            <a:r>
              <a:rPr lang="en-US" sz="1800" dirty="0" smtClean="0"/>
              <a:t> approach to Big Data: </a:t>
            </a:r>
            <a:r>
              <a:rPr lang="en-US" sz="1800" dirty="0" err="1" smtClean="0"/>
              <a:t>BigQuery</a:t>
            </a:r>
            <a:r>
              <a:rPr lang="en-US" sz="1800" dirty="0" smtClean="0"/>
              <a:t> — an analytical database — and the Prediction API, which is still an immature offering and has something to do with machine learning, according to </a:t>
            </a:r>
            <a:r>
              <a:rPr lang="en-US" sz="1800" u="sng" dirty="0" smtClean="0">
                <a:solidFill>
                  <a:srgbClr val="0066FF"/>
                </a:solidFill>
                <a:hlinkClick r:id="rId2"/>
              </a:rPr>
              <a:t>Radar O’Reilly</a:t>
            </a:r>
            <a:r>
              <a:rPr lang="en-US" sz="1800" dirty="0" smtClean="0"/>
              <a:t>. Its cloud application hosting service, </a:t>
            </a:r>
            <a:r>
              <a:rPr lang="en-US" sz="1800" dirty="0" err="1" smtClean="0"/>
              <a:t>AppEngine</a:t>
            </a:r>
            <a:r>
              <a:rPr lang="en-US" sz="1800" dirty="0" smtClean="0"/>
              <a:t>, also offers a </a:t>
            </a:r>
            <a:r>
              <a:rPr lang="en-US" sz="1800" dirty="0" err="1" smtClean="0"/>
              <a:t>MapReduce</a:t>
            </a:r>
            <a:r>
              <a:rPr lang="en-US" sz="1800" dirty="0" smtClean="0"/>
              <a:t> facility.</a:t>
            </a:r>
            <a:endParaRPr lang="ru-RU" sz="1800" dirty="0" smtClean="0"/>
          </a:p>
          <a:p>
            <a:pPr marL="457200" indent="-457200" eaLnBrk="1" fontAlgn="auto" hangingPunct="1">
              <a:spcAft>
                <a:spcPts val="0"/>
              </a:spcAft>
              <a:buClr>
                <a:schemeClr val="accent3"/>
              </a:buClr>
              <a:buFont typeface="Wingdings 2"/>
              <a:buNone/>
              <a:defRPr/>
            </a:pPr>
            <a:r>
              <a:rPr lang="en-US" sz="1800" dirty="0" smtClean="0"/>
              <a:t> </a:t>
            </a:r>
            <a:endParaRPr lang="ru-RU" sz="1800" dirty="0" smtClean="0"/>
          </a:p>
          <a:p>
            <a:pPr marL="457200" indent="-457200" eaLnBrk="1" fontAlgn="auto" hangingPunct="1">
              <a:spcAft>
                <a:spcPts val="0"/>
              </a:spcAft>
              <a:buClr>
                <a:schemeClr val="accent3"/>
              </a:buClr>
              <a:buFont typeface="Wingdings 2"/>
              <a:buNone/>
              <a:defRPr/>
            </a:pPr>
            <a:r>
              <a:rPr lang="en-US" sz="1800" dirty="0" smtClean="0"/>
              <a:t>3)        HP acquired </a:t>
            </a:r>
            <a:r>
              <a:rPr lang="en-US" sz="1800" u="sng" dirty="0" smtClean="0"/>
              <a:t>Big Data pure-play </a:t>
            </a:r>
            <a:r>
              <a:rPr lang="en-US" sz="1800" u="sng" dirty="0" err="1" smtClean="0"/>
              <a:t>Vertica</a:t>
            </a:r>
            <a:r>
              <a:rPr lang="en-US" sz="1800" dirty="0" smtClean="0"/>
              <a:t>, a Big Data </a:t>
            </a:r>
            <a:r>
              <a:rPr lang="en-US" sz="1800" b="1" dirty="0" smtClean="0"/>
              <a:t>column-oriented analytics </a:t>
            </a:r>
            <a:r>
              <a:rPr lang="en-US" sz="1800" dirty="0" smtClean="0"/>
              <a:t>database,  it offers a </a:t>
            </a:r>
            <a:r>
              <a:rPr lang="en-US" sz="1800" dirty="0" err="1" smtClean="0"/>
              <a:t>Hadoop</a:t>
            </a:r>
            <a:r>
              <a:rPr lang="en-US" sz="1800" dirty="0" smtClean="0"/>
              <a:t> connector. </a:t>
            </a:r>
            <a:endParaRPr lang="ru-RU" sz="1800" dirty="0" smtClean="0"/>
          </a:p>
          <a:p>
            <a:pPr marL="457200" indent="-457200" eaLnBrk="1" fontAlgn="auto" hangingPunct="1">
              <a:spcAft>
                <a:spcPts val="0"/>
              </a:spcAft>
              <a:buClr>
                <a:schemeClr val="accent3"/>
              </a:buClr>
              <a:buFont typeface="Wingdings 2"/>
              <a:buNone/>
              <a:defRPr/>
            </a:pPr>
            <a:r>
              <a:rPr lang="en-US" sz="1800" dirty="0" smtClean="0"/>
              <a:t>   </a:t>
            </a:r>
            <a:endParaRPr lang="ru-RU" sz="1800" dirty="0" smtClean="0"/>
          </a:p>
          <a:p>
            <a:pPr marL="457200" indent="-457200" eaLnBrk="1" fontAlgn="auto" hangingPunct="1">
              <a:spcAft>
                <a:spcPts val="0"/>
              </a:spcAft>
              <a:buClr>
                <a:schemeClr val="accent3"/>
              </a:buClr>
              <a:buFont typeface="Wingdings 2"/>
              <a:buNone/>
              <a:defRPr/>
            </a:pPr>
            <a:r>
              <a:rPr lang="en-US" sz="1800" dirty="0" smtClean="0">
                <a:hlinkClick r:id="rId3"/>
              </a:rPr>
              <a:t>4)</a:t>
            </a:r>
            <a:r>
              <a:rPr lang="en-US" sz="1800" u="sng" dirty="0" smtClean="0">
                <a:hlinkClick r:id="rId3"/>
              </a:rPr>
              <a:t>        </a:t>
            </a:r>
            <a:r>
              <a:rPr lang="en-US" sz="1800" u="sng" dirty="0" err="1" smtClean="0"/>
              <a:t>Hortonworks</a:t>
            </a:r>
            <a:r>
              <a:rPr lang="en-US" sz="1800" u="sng" dirty="0" smtClean="0"/>
              <a:t> is helping </a:t>
            </a:r>
            <a:r>
              <a:rPr lang="en-US" sz="1800" b="1" u="sng" dirty="0" smtClean="0"/>
              <a:t>Microsoft develop </a:t>
            </a:r>
            <a:r>
              <a:rPr lang="en-US" sz="1800" u="sng" dirty="0" smtClean="0"/>
              <a:t>its own </a:t>
            </a:r>
            <a:r>
              <a:rPr lang="en-US" sz="1800" u="sng" dirty="0" err="1" smtClean="0"/>
              <a:t>Hadoop</a:t>
            </a:r>
            <a:r>
              <a:rPr lang="en-US" sz="1800" u="sng" dirty="0" smtClean="0"/>
              <a:t>-based offering</a:t>
            </a:r>
            <a:r>
              <a:rPr lang="en-US" sz="1800" dirty="0" smtClean="0"/>
              <a:t> on Windows Azure,  a third </a:t>
            </a:r>
            <a:r>
              <a:rPr lang="en-US" sz="1800" b="1" dirty="0" smtClean="0"/>
              <a:t>cloud-based </a:t>
            </a:r>
            <a:r>
              <a:rPr lang="en-US" sz="1800" dirty="0" smtClean="0"/>
              <a:t>option. </a:t>
            </a:r>
            <a:r>
              <a:rPr lang="en-US" sz="1800" u="sng" dirty="0" smtClean="0">
                <a:hlinkClick r:id="rId4"/>
              </a:rPr>
              <a:t>Radar O’Reilly recently published a detailed look at Microsoft’s Big Data strategy</a:t>
            </a:r>
            <a:r>
              <a:rPr lang="en-US" sz="1800" dirty="0" smtClean="0"/>
              <a:t>. A purely open source </a:t>
            </a:r>
            <a:r>
              <a:rPr lang="en-US" sz="1800" dirty="0" err="1" smtClean="0"/>
              <a:t>Hadoop</a:t>
            </a:r>
            <a:r>
              <a:rPr lang="en-US" sz="1800" dirty="0" smtClean="0"/>
              <a:t> on Windows is planned.</a:t>
            </a:r>
            <a:endParaRPr lang="ru-RU" sz="1800" dirty="0" smtClean="0"/>
          </a:p>
          <a:p>
            <a:pPr marL="457200" indent="-457200" eaLnBrk="1" fontAlgn="auto" hangingPunct="1">
              <a:spcAft>
                <a:spcPts val="0"/>
              </a:spcAft>
              <a:buClr>
                <a:schemeClr val="accent3"/>
              </a:buClr>
              <a:buFont typeface="Wingdings 2"/>
              <a:buNone/>
              <a:defRPr/>
            </a:pPr>
            <a:r>
              <a:rPr lang="en-US" sz="1800" dirty="0" smtClean="0"/>
              <a:t> </a:t>
            </a:r>
            <a:endParaRPr lang="ru-RU" sz="1800" dirty="0" smtClean="0"/>
          </a:p>
          <a:p>
            <a:pPr marL="457200" indent="-457200" eaLnBrk="1" fontAlgn="auto" hangingPunct="1">
              <a:spcAft>
                <a:spcPts val="0"/>
              </a:spcAft>
              <a:buClr>
                <a:schemeClr val="accent3"/>
              </a:buClr>
              <a:buFont typeface="Wingdings 2"/>
              <a:buNone/>
              <a:defRPr/>
            </a:pP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8313" y="188913"/>
            <a:ext cx="8229600" cy="647700"/>
          </a:xfrm>
        </p:spPr>
        <p:txBody>
          <a:bodyPr/>
          <a:lstStyle/>
          <a:p>
            <a:pPr eaLnBrk="1" hangingPunct="1"/>
            <a:r>
              <a:rPr lang="en-US" sz="2800" b="1" smtClean="0"/>
              <a:t>Outline</a:t>
            </a:r>
            <a:endParaRPr lang="ru-RU" sz="2800" smtClean="0"/>
          </a:p>
        </p:txBody>
      </p:sp>
      <p:sp>
        <p:nvSpPr>
          <p:cNvPr id="7171" name="Содержимое 2"/>
          <p:cNvSpPr>
            <a:spLocks noGrp="1"/>
          </p:cNvSpPr>
          <p:nvPr>
            <p:ph idx="1"/>
          </p:nvPr>
        </p:nvSpPr>
        <p:spPr>
          <a:xfrm>
            <a:off x="457200" y="981077"/>
            <a:ext cx="8229600" cy="5616575"/>
          </a:xfrm>
        </p:spPr>
        <p:txBody>
          <a:bodyPr/>
          <a:lstStyle/>
          <a:p>
            <a:pPr marL="457200" indent="-457200" eaLnBrk="1" hangingPunct="1">
              <a:buFont typeface="Calibri" pitchFamily="34" charset="0"/>
              <a:buAutoNum type="arabicPeriod"/>
            </a:pPr>
            <a:endParaRPr lang="en-US" sz="2000" dirty="0" smtClean="0"/>
          </a:p>
          <a:p>
            <a:pPr marL="457200" indent="-457200" eaLnBrk="1" hangingPunct="1">
              <a:buFont typeface="Calibri" pitchFamily="34" charset="0"/>
              <a:buAutoNum type="arabicPeriod"/>
            </a:pPr>
            <a:endParaRPr lang="en-US" sz="2000" dirty="0" smtClean="0"/>
          </a:p>
          <a:p>
            <a:pPr marL="457200" indent="-457200" eaLnBrk="1" hangingPunct="1">
              <a:buFont typeface="Calibri" pitchFamily="34" charset="0"/>
              <a:buAutoNum type="arabicPeriod"/>
            </a:pPr>
            <a:r>
              <a:rPr lang="en-US" sz="2400" dirty="0" smtClean="0"/>
              <a:t>Introduction</a:t>
            </a:r>
            <a:endParaRPr lang="ru-RU" sz="2400" dirty="0" smtClean="0"/>
          </a:p>
          <a:p>
            <a:pPr marL="457200" indent="-457200" eaLnBrk="1" hangingPunct="1">
              <a:buFont typeface="Calibri" pitchFamily="34" charset="0"/>
              <a:buAutoNum type="arabicPeriod"/>
            </a:pPr>
            <a:r>
              <a:rPr lang="en-US" sz="2400" dirty="0" smtClean="0"/>
              <a:t>The U.S. and European programs related to Big Data</a:t>
            </a:r>
            <a:endParaRPr lang="ru-RU" sz="2400" dirty="0" smtClean="0"/>
          </a:p>
          <a:p>
            <a:pPr marL="457200" indent="-457200" eaLnBrk="1" hangingPunct="1">
              <a:buFont typeface="Calibri" pitchFamily="34" charset="0"/>
              <a:buAutoNum type="arabicPeriod"/>
            </a:pPr>
            <a:r>
              <a:rPr lang="en-US" sz="2400" dirty="0" smtClean="0"/>
              <a:t>Big Data-related Application Areas (Examples)</a:t>
            </a:r>
            <a:endParaRPr lang="ru-RU" sz="2400" dirty="0" smtClean="0"/>
          </a:p>
          <a:p>
            <a:pPr marL="457200" indent="-457200" eaLnBrk="1" hangingPunct="1">
              <a:buFont typeface="Calibri" pitchFamily="34" charset="0"/>
              <a:buAutoNum type="arabicPeriod"/>
            </a:pPr>
            <a:r>
              <a:rPr lang="en-US" sz="2400" dirty="0" smtClean="0"/>
              <a:t>Big Data Platforms</a:t>
            </a:r>
          </a:p>
          <a:p>
            <a:pPr marL="457200" indent="-457200" eaLnBrk="1" hangingPunct="1">
              <a:buFont typeface="Calibri" pitchFamily="34" charset="0"/>
              <a:buAutoNum type="arabicPeriod"/>
            </a:pPr>
            <a:r>
              <a:rPr lang="en-US" sz="2400" dirty="0"/>
              <a:t>Gartner’s Hype Cycle for Big </a:t>
            </a:r>
            <a:r>
              <a:rPr lang="en-US" sz="2400" dirty="0" smtClean="0"/>
              <a:t>Data and Forecasts</a:t>
            </a:r>
            <a:endParaRPr lang="ru-RU"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395288" y="188915"/>
            <a:ext cx="8229600" cy="719137"/>
          </a:xfrm>
        </p:spPr>
        <p:txBody>
          <a:bodyPr/>
          <a:lstStyle/>
          <a:p>
            <a:pPr eaLnBrk="1" hangingPunct="1"/>
            <a:r>
              <a:rPr lang="en-US" sz="2800" b="1" dirty="0" smtClean="0"/>
              <a:t>Nine Big-Name Options for Big Data</a:t>
            </a:r>
            <a:r>
              <a:rPr lang="en-US" sz="2800" dirty="0" smtClean="0"/>
              <a:t> (2)</a:t>
            </a:r>
            <a:endParaRPr lang="ru-RU" sz="2800" dirty="0" smtClean="0"/>
          </a:p>
        </p:txBody>
      </p:sp>
      <p:sp>
        <p:nvSpPr>
          <p:cNvPr id="43011" name="Содержимое 2"/>
          <p:cNvSpPr>
            <a:spLocks noGrp="1"/>
          </p:cNvSpPr>
          <p:nvPr>
            <p:ph idx="1"/>
          </p:nvPr>
        </p:nvSpPr>
        <p:spPr>
          <a:xfrm>
            <a:off x="250827" y="1125540"/>
            <a:ext cx="8642351" cy="5472112"/>
          </a:xfrm>
        </p:spPr>
        <p:txBody>
          <a:bodyPr/>
          <a:lstStyle/>
          <a:p>
            <a:pPr marL="457200" indent="-457200" eaLnBrk="1" fontAlgn="auto" hangingPunct="1">
              <a:spcAft>
                <a:spcPts val="0"/>
              </a:spcAft>
              <a:buClr>
                <a:schemeClr val="accent3"/>
              </a:buClr>
              <a:buFont typeface="Wingdings 2"/>
              <a:buNone/>
              <a:defRPr/>
            </a:pPr>
            <a:r>
              <a:rPr lang="en-US" sz="1600" dirty="0" smtClean="0"/>
              <a:t>5)        Oracle introduced its </a:t>
            </a:r>
            <a:r>
              <a:rPr lang="en-US" sz="1600" b="1" dirty="0" smtClean="0"/>
              <a:t>Big Data Appliance </a:t>
            </a:r>
            <a:r>
              <a:rPr lang="en-US" sz="1600" dirty="0" smtClean="0"/>
              <a:t>in January at the surprising low price point of $450,000 with 12 percent hardware and software maintenance, which works out to be $54,000. This solution uses the </a:t>
            </a:r>
            <a:r>
              <a:rPr lang="en-US" sz="1600" dirty="0" err="1" smtClean="0"/>
              <a:t>Cloudera</a:t>
            </a:r>
            <a:r>
              <a:rPr lang="en-US" sz="1600" dirty="0" smtClean="0"/>
              <a:t> distribution of </a:t>
            </a:r>
            <a:r>
              <a:rPr lang="en-US" sz="1600" dirty="0" err="1" smtClean="0"/>
              <a:t>Hadoop</a:t>
            </a:r>
            <a:r>
              <a:rPr lang="en-US" sz="1600" dirty="0" smtClean="0"/>
              <a:t>, plus </a:t>
            </a:r>
            <a:r>
              <a:rPr lang="en-US" sz="1600" dirty="0" err="1" smtClean="0"/>
              <a:t>Cloudera</a:t>
            </a:r>
            <a:r>
              <a:rPr lang="en-US" sz="1600" dirty="0" smtClean="0"/>
              <a:t> Manager and R + </a:t>
            </a:r>
            <a:r>
              <a:rPr lang="en-US" sz="1600" b="1" dirty="0" err="1" smtClean="0"/>
              <a:t>Exadata</a:t>
            </a:r>
            <a:r>
              <a:rPr lang="en-US" sz="1600" b="1" dirty="0" smtClean="0"/>
              <a:t>, </a:t>
            </a:r>
            <a:r>
              <a:rPr lang="en-US" sz="1600" b="1" dirty="0" err="1" smtClean="0"/>
              <a:t>Exalytics</a:t>
            </a:r>
            <a:r>
              <a:rPr lang="en-US" sz="1600" b="1" dirty="0" smtClean="0"/>
              <a:t>, Analytics, BI</a:t>
            </a:r>
            <a:r>
              <a:rPr lang="en-US" sz="1600" dirty="0" smtClean="0"/>
              <a:t>, </a:t>
            </a:r>
            <a:r>
              <a:rPr lang="en-US" sz="1600" b="1" dirty="0" smtClean="0"/>
              <a:t>Clouds</a:t>
            </a:r>
            <a:r>
              <a:rPr lang="en-US" sz="1600" dirty="0" smtClean="0"/>
              <a:t> in Oracle directory</a:t>
            </a:r>
            <a:endParaRPr lang="ru-RU" sz="1600" dirty="0" smtClean="0"/>
          </a:p>
          <a:p>
            <a:pPr marL="457200" indent="-457200" eaLnBrk="1" fontAlgn="auto" hangingPunct="1">
              <a:spcAft>
                <a:spcPts val="0"/>
              </a:spcAft>
              <a:buClr>
                <a:schemeClr val="accent3"/>
              </a:buClr>
              <a:buFont typeface="Wingdings 2"/>
              <a:buNone/>
              <a:defRPr/>
            </a:pPr>
            <a:r>
              <a:rPr lang="en-US" sz="1600" dirty="0" smtClean="0"/>
              <a:t> </a:t>
            </a:r>
            <a:endParaRPr lang="ru-RU" sz="1600" dirty="0" smtClean="0"/>
          </a:p>
          <a:p>
            <a:pPr marL="457200" indent="-457200" eaLnBrk="1" fontAlgn="auto" hangingPunct="1">
              <a:spcAft>
                <a:spcPts val="0"/>
              </a:spcAft>
              <a:buClr>
                <a:schemeClr val="accent3"/>
              </a:buClr>
              <a:buFont typeface="Wingdings 2"/>
              <a:buNone/>
              <a:defRPr/>
            </a:pPr>
            <a:r>
              <a:rPr lang="en-US" sz="1600" dirty="0" smtClean="0"/>
              <a:t>6)        SAP's approach to Big Data is to focus on integrating it with other tools. It offers SAP HANA for transactional data. For large data stores, like </a:t>
            </a:r>
            <a:r>
              <a:rPr lang="en-US" sz="1600" dirty="0" err="1" smtClean="0"/>
              <a:t>Hadoop</a:t>
            </a:r>
            <a:r>
              <a:rPr lang="en-US" sz="1600" dirty="0" smtClean="0"/>
              <a:t>, “SAP is entering this market through Sybase IQ, which has added significant Map-Reduce capabilities,” according to this Forbes article, which </a:t>
            </a:r>
            <a:r>
              <a:rPr lang="en-US" sz="1600" u="sng" dirty="0" smtClean="0">
                <a:hlinkClick r:id="rId2"/>
              </a:rPr>
              <a:t>offers a very detailed assessment of SAP’s Big Data approach</a:t>
            </a:r>
            <a:r>
              <a:rPr lang="en-US" sz="1600" dirty="0" smtClean="0"/>
              <a:t>.</a:t>
            </a:r>
            <a:endParaRPr lang="ru-RU" sz="1600" dirty="0" smtClean="0"/>
          </a:p>
          <a:p>
            <a:pPr marL="457200" indent="-457200" eaLnBrk="1" fontAlgn="auto" hangingPunct="1">
              <a:spcAft>
                <a:spcPts val="0"/>
              </a:spcAft>
              <a:buClr>
                <a:schemeClr val="accent3"/>
              </a:buClr>
              <a:buFont typeface="Wingdings 2"/>
              <a:buNone/>
              <a:defRPr/>
            </a:pPr>
            <a:endParaRPr lang="ru-RU" sz="1600" dirty="0" smtClean="0"/>
          </a:p>
          <a:p>
            <a:pPr marL="457200" indent="-457200" eaLnBrk="1" fontAlgn="auto" hangingPunct="1">
              <a:spcAft>
                <a:spcPts val="0"/>
              </a:spcAft>
              <a:buClr>
                <a:schemeClr val="accent3"/>
              </a:buClr>
              <a:buFont typeface="Wingdings 2"/>
              <a:buNone/>
              <a:defRPr/>
            </a:pPr>
            <a:r>
              <a:rPr lang="en-US" sz="1600" dirty="0" smtClean="0"/>
              <a:t>7)        </a:t>
            </a:r>
            <a:r>
              <a:rPr lang="en-US" sz="1600" dirty="0" err="1" smtClean="0"/>
              <a:t>Teradata</a:t>
            </a:r>
            <a:r>
              <a:rPr lang="en-US" sz="1600" dirty="0" smtClean="0"/>
              <a:t> Aster comes in both the basic software platform and as an </a:t>
            </a:r>
            <a:r>
              <a:rPr lang="en-US" sz="1600" u="sng" dirty="0" smtClean="0"/>
              <a:t>appliance</a:t>
            </a:r>
            <a:r>
              <a:rPr lang="en-US" sz="1600" dirty="0" smtClean="0"/>
              <a:t>. It includes both </a:t>
            </a:r>
            <a:r>
              <a:rPr lang="en-US" sz="1600" b="1" dirty="0" smtClean="0"/>
              <a:t>SQL and </a:t>
            </a:r>
            <a:r>
              <a:rPr lang="en-US" sz="1600" b="1" dirty="0" err="1" smtClean="0"/>
              <a:t>MapReduce</a:t>
            </a:r>
            <a:r>
              <a:rPr lang="en-US" sz="1600" b="1" dirty="0" smtClean="0"/>
              <a:t> </a:t>
            </a:r>
            <a:r>
              <a:rPr lang="en-US" sz="1600" dirty="0" smtClean="0"/>
              <a:t>analytic processing.</a:t>
            </a:r>
            <a:endParaRPr lang="ru-RU" sz="1600" dirty="0" smtClean="0"/>
          </a:p>
          <a:p>
            <a:pPr marL="457200" indent="-457200" eaLnBrk="1" fontAlgn="auto" hangingPunct="1">
              <a:spcAft>
                <a:spcPts val="0"/>
              </a:spcAft>
              <a:buClr>
                <a:schemeClr val="accent3"/>
              </a:buClr>
              <a:buFont typeface="Wingdings 2"/>
              <a:buNone/>
              <a:defRPr/>
            </a:pPr>
            <a:r>
              <a:rPr lang="en-US" sz="1600" dirty="0" smtClean="0"/>
              <a:t> </a:t>
            </a:r>
            <a:endParaRPr lang="ru-RU" sz="1600" dirty="0" smtClean="0"/>
          </a:p>
          <a:p>
            <a:pPr marL="457200" indent="-457200" eaLnBrk="1" fontAlgn="auto" hangingPunct="1">
              <a:spcAft>
                <a:spcPts val="0"/>
              </a:spcAft>
              <a:buClr>
                <a:schemeClr val="accent3"/>
              </a:buClr>
              <a:buFont typeface="Wingdings 2"/>
              <a:buNone/>
              <a:defRPr/>
            </a:pPr>
            <a:r>
              <a:rPr lang="en-US" sz="1600" dirty="0" smtClean="0"/>
              <a:t>8)        SAS is working on a solution that marries </a:t>
            </a:r>
            <a:r>
              <a:rPr lang="en-US" sz="1600" dirty="0" err="1" smtClean="0"/>
              <a:t>Hadoop</a:t>
            </a:r>
            <a:r>
              <a:rPr lang="en-US" sz="1600" dirty="0" smtClean="0"/>
              <a:t> Distributed File System (HDFS) with in-memory analytics</a:t>
            </a:r>
            <a:endParaRPr lang="ru-RU" sz="1600" dirty="0" smtClean="0"/>
          </a:p>
          <a:p>
            <a:pPr marL="457200" indent="-457200" eaLnBrk="1" fontAlgn="auto" hangingPunct="1">
              <a:spcAft>
                <a:spcPts val="0"/>
              </a:spcAft>
              <a:buClr>
                <a:schemeClr val="accent3"/>
              </a:buClr>
              <a:buFont typeface="+mj-lt"/>
              <a:buAutoNum type="arabicPeriod"/>
              <a:defRPr/>
            </a:pPr>
            <a:endParaRPr lang="ru-RU" sz="1600" dirty="0" smtClean="0"/>
          </a:p>
          <a:p>
            <a:pPr marL="457200" indent="-457200" eaLnBrk="1" fontAlgn="auto" hangingPunct="1">
              <a:spcAft>
                <a:spcPts val="0"/>
              </a:spcAft>
              <a:buClr>
                <a:schemeClr val="accent3"/>
              </a:buClr>
              <a:buFont typeface="Wingdings 2"/>
              <a:buNone/>
              <a:defRPr/>
            </a:pPr>
            <a:r>
              <a:rPr lang="en-US" sz="1600" dirty="0" smtClean="0"/>
              <a:t>9)        IBM </a:t>
            </a:r>
            <a:r>
              <a:rPr lang="en-US" sz="1600" dirty="0" err="1" smtClean="0"/>
              <a:t>InfoSphere</a:t>
            </a:r>
            <a:r>
              <a:rPr lang="en-US" sz="1600" dirty="0" smtClean="0"/>
              <a:t>: DB2 , Linux</a:t>
            </a:r>
            <a:r>
              <a:rPr lang="en-US" sz="1600" b="1" dirty="0" smtClean="0"/>
              <a:t>,  </a:t>
            </a:r>
            <a:r>
              <a:rPr lang="en-US" sz="1600" dirty="0" smtClean="0"/>
              <a:t>Cloud</a:t>
            </a:r>
            <a:r>
              <a:rPr lang="en-US" sz="1600" b="1" dirty="0" smtClean="0"/>
              <a:t> </a:t>
            </a:r>
            <a:r>
              <a:rPr lang="en-US" sz="1600" dirty="0" smtClean="0"/>
              <a:t>, </a:t>
            </a:r>
            <a:r>
              <a:rPr lang="en-US" sz="1600" dirty="0" err="1" smtClean="0"/>
              <a:t>Hadoop</a:t>
            </a:r>
            <a:r>
              <a:rPr lang="en-US" sz="1600" dirty="0" smtClean="0"/>
              <a:t> (</a:t>
            </a:r>
            <a:r>
              <a:rPr lang="en-US" sz="1600" dirty="0" err="1" smtClean="0"/>
              <a:t>InfoSphere</a:t>
            </a:r>
            <a:r>
              <a:rPr lang="en-US" sz="1600" dirty="0" smtClean="0"/>
              <a:t> </a:t>
            </a:r>
            <a:r>
              <a:rPr lang="en-US" sz="1600" dirty="0" err="1" smtClean="0"/>
              <a:t>BigInsights</a:t>
            </a:r>
            <a:r>
              <a:rPr lang="en-US" sz="1600" dirty="0" smtClean="0"/>
              <a:t>); Hive, </a:t>
            </a:r>
            <a:r>
              <a:rPr lang="en-US" sz="1600" dirty="0" err="1" smtClean="0"/>
              <a:t>Oozie</a:t>
            </a:r>
            <a:r>
              <a:rPr lang="en-US" sz="1600" dirty="0" smtClean="0"/>
              <a:t>, Pig, Zookeeper, Avro, Flume, </a:t>
            </a:r>
            <a:r>
              <a:rPr lang="en-US" sz="1600" dirty="0" err="1" smtClean="0"/>
              <a:t>HBase</a:t>
            </a:r>
            <a:r>
              <a:rPr lang="en-US" sz="1600" dirty="0" smtClean="0"/>
              <a:t>, </a:t>
            </a:r>
            <a:r>
              <a:rPr lang="en-US" sz="1600" dirty="0" err="1" smtClean="0"/>
              <a:t>Lucene</a:t>
            </a:r>
            <a:r>
              <a:rPr lang="en-US" sz="1600" dirty="0" smtClean="0"/>
              <a:t>, </a:t>
            </a:r>
            <a:r>
              <a:rPr lang="en-US" sz="1600" dirty="0" err="1" smtClean="0"/>
              <a:t>NoSQL</a:t>
            </a:r>
            <a:r>
              <a:rPr lang="en-US" sz="1600" dirty="0" smtClean="0"/>
              <a:t> component, </a:t>
            </a:r>
            <a:r>
              <a:rPr lang="en-US" sz="1600" dirty="0" err="1" smtClean="0"/>
              <a:t>HBase</a:t>
            </a:r>
            <a:r>
              <a:rPr lang="en-US" sz="1600" dirty="0" smtClean="0"/>
              <a:t>, </a:t>
            </a:r>
            <a:r>
              <a:rPr lang="en-US" sz="1600" dirty="0" smtClean="0">
                <a:hlinkClick r:id="rId3"/>
              </a:rPr>
              <a:t>Home page</a:t>
            </a:r>
            <a:r>
              <a:rPr lang="en-US" sz="1600" dirty="0" smtClean="0"/>
              <a:t>, </a:t>
            </a:r>
            <a:r>
              <a:rPr lang="en-US" sz="1600" dirty="0" smtClean="0">
                <a:hlinkClick r:id="rId4"/>
              </a:rPr>
              <a:t>case study</a:t>
            </a:r>
            <a:r>
              <a:rPr lang="en-US" sz="1600" dirty="0" smtClean="0"/>
              <a:t> </a:t>
            </a:r>
            <a:endParaRPr lang="ru-RU" sz="1600" dirty="0" smtClean="0"/>
          </a:p>
          <a:p>
            <a:pPr eaLnBrk="1" hangingPunct="1">
              <a:defRPr/>
            </a:pPr>
            <a:endParaRPr lang="ru-RU" sz="1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060848"/>
            <a:ext cx="8305800" cy="792088"/>
          </a:xfrm>
        </p:spPr>
        <p:txBody>
          <a:bodyPr>
            <a:normAutofit/>
          </a:bodyPr>
          <a:lstStyle/>
          <a:p>
            <a:r>
              <a:rPr lang="en-US" sz="3200" dirty="0"/>
              <a:t>B</a:t>
            </a:r>
            <a:r>
              <a:rPr lang="en-US" sz="3200" dirty="0" smtClean="0"/>
              <a:t>ig Data Technologies Forecast</a:t>
            </a:r>
            <a:endParaRPr lang="ru-RU" sz="3200" dirty="0"/>
          </a:p>
        </p:txBody>
      </p:sp>
    </p:spTree>
    <p:extLst>
      <p:ext uri="{BB962C8B-B14F-4D97-AF65-F5344CB8AC3E}">
        <p14:creationId xmlns:p14="http://schemas.microsoft.com/office/powerpoint/2010/main" val="378400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07926"/>
          </a:xfrm>
        </p:spPr>
        <p:txBody>
          <a:bodyPr/>
          <a:lstStyle/>
          <a:p>
            <a:r>
              <a:rPr lang="en-US" sz="2800" dirty="0"/>
              <a:t>Gartner's Hype Cycle</a:t>
            </a:r>
            <a:endParaRPr lang="ru-RU" sz="2800" dirty="0"/>
          </a:p>
        </p:txBody>
      </p:sp>
      <p:sp>
        <p:nvSpPr>
          <p:cNvPr id="3" name="Объект 2"/>
          <p:cNvSpPr>
            <a:spLocks noGrp="1"/>
          </p:cNvSpPr>
          <p:nvPr>
            <p:ph idx="1"/>
          </p:nvPr>
        </p:nvSpPr>
        <p:spPr>
          <a:xfrm>
            <a:off x="457200" y="1124744"/>
            <a:ext cx="8229600" cy="5400599"/>
          </a:xfrm>
        </p:spPr>
        <p:txBody>
          <a:bodyPr/>
          <a:lstStyle/>
          <a:p>
            <a:pPr marL="0" indent="0">
              <a:buNone/>
            </a:pPr>
            <a:r>
              <a:rPr lang="en-US" sz="1600" dirty="0" smtClean="0"/>
              <a:t>Five </a:t>
            </a:r>
            <a:r>
              <a:rPr lang="en-US" sz="1600" dirty="0"/>
              <a:t>distinct categories that occur in the emergence of any new technology:</a:t>
            </a:r>
          </a:p>
          <a:p>
            <a:endParaRPr lang="en-US" sz="1600" dirty="0"/>
          </a:p>
          <a:p>
            <a:r>
              <a:rPr lang="en-US" sz="1600" b="1" dirty="0"/>
              <a:t>Technology trigger</a:t>
            </a:r>
            <a:r>
              <a:rPr lang="en-US" sz="1600" dirty="0"/>
              <a:t>. A breakthrough, public demonstration, product launch or other event that generates significant press and industry interest.</a:t>
            </a:r>
          </a:p>
          <a:p>
            <a:r>
              <a:rPr lang="en-US" sz="1600" b="1" dirty="0"/>
              <a:t>Peak of inflated expectations</a:t>
            </a:r>
            <a:r>
              <a:rPr lang="en-US" sz="1600" dirty="0"/>
              <a:t>. a phase of overenthusiasm and unrealistic projections during which a flurry of publicized activity by technology leaders results in some successes but more failures as the technology is pushed to its limits. The only enterprises making money at this stage are conference organizers and magazine publishers.</a:t>
            </a:r>
          </a:p>
          <a:p>
            <a:r>
              <a:rPr lang="en-US" sz="1600" b="1" dirty="0"/>
              <a:t>Trough of disillusionment</a:t>
            </a:r>
            <a:r>
              <a:rPr lang="en-US" sz="1600" dirty="0"/>
              <a:t>. The point at which the technology becomes unfashionable and the press abandons the topic, because the technology did not live up to its overinflated expectations.</a:t>
            </a:r>
          </a:p>
          <a:p>
            <a:r>
              <a:rPr lang="en-US" sz="1600" b="1" dirty="0"/>
              <a:t>Slope of enlightenment</a:t>
            </a:r>
            <a:r>
              <a:rPr lang="en-US" sz="1600" dirty="0"/>
              <a:t>. Focused experimentation and solid hard work by an increasingly diverse range of organizations lead to a true understanding of the technology's applicability, risks and benefits. Commercial off-the-shelf methodologies and tools become available to ease the development process.</a:t>
            </a:r>
          </a:p>
          <a:p>
            <a:r>
              <a:rPr lang="en-US" sz="1600" b="1" dirty="0"/>
              <a:t>Plateau of productivity</a:t>
            </a:r>
            <a:r>
              <a:rPr lang="en-US" sz="1600" dirty="0"/>
              <a:t>. The real-world benefits of the technology are demonstrated and accepted. Tools and methodologies are increasingly stable as they enter their second and third generation. The final height of the plateau varies according to whether the technology is broadly applicable or only benefits a niche market.</a:t>
            </a:r>
            <a:endParaRPr lang="ru-RU" sz="1600" dirty="0"/>
          </a:p>
        </p:txBody>
      </p:sp>
    </p:spTree>
    <p:extLst>
      <p:ext uri="{BB962C8B-B14F-4D97-AF65-F5344CB8AC3E}">
        <p14:creationId xmlns:p14="http://schemas.microsoft.com/office/powerpoint/2010/main" val="167242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39962"/>
            <a:ext cx="8604448" cy="55640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19572" y="347464"/>
            <a:ext cx="7704856" cy="461665"/>
          </a:xfrm>
          <a:prstGeom prst="rect">
            <a:avLst/>
          </a:prstGeom>
        </p:spPr>
        <p:txBody>
          <a:bodyPr wrap="square">
            <a:spAutoFit/>
          </a:bodyPr>
          <a:lstStyle/>
          <a:p>
            <a:r>
              <a:rPr lang="en-US" sz="2400" dirty="0"/>
              <a:t>2011 </a:t>
            </a:r>
            <a:r>
              <a:rPr lang="en-US" sz="2400" dirty="0" smtClean="0"/>
              <a:t>Gartner Hype </a:t>
            </a:r>
            <a:r>
              <a:rPr lang="en-US" sz="2400" dirty="0"/>
              <a:t>Cycle for Emerging Technologies</a:t>
            </a:r>
            <a:endParaRPr lang="ru-RU" sz="2400" dirty="0"/>
          </a:p>
        </p:txBody>
      </p:sp>
    </p:spTree>
    <p:extLst>
      <p:ext uri="{BB962C8B-B14F-4D97-AF65-F5344CB8AC3E}">
        <p14:creationId xmlns:p14="http://schemas.microsoft.com/office/powerpoint/2010/main" val="419337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07926"/>
          </a:xfrm>
        </p:spPr>
        <p:txBody>
          <a:bodyPr/>
          <a:lstStyle/>
          <a:p>
            <a:r>
              <a:rPr lang="en-US" sz="2800" dirty="0"/>
              <a:t>Gartner’s Hype Cycle for Big Data</a:t>
            </a:r>
            <a:endParaRPr lang="ru-RU" sz="2800" dirty="0"/>
          </a:p>
        </p:txBody>
      </p:sp>
      <p:sp>
        <p:nvSpPr>
          <p:cNvPr id="3" name="Объект 2"/>
          <p:cNvSpPr>
            <a:spLocks noGrp="1"/>
          </p:cNvSpPr>
          <p:nvPr>
            <p:ph idx="1"/>
          </p:nvPr>
        </p:nvSpPr>
        <p:spPr>
          <a:xfrm>
            <a:off x="457200" y="1124744"/>
            <a:ext cx="8229600" cy="5400599"/>
          </a:xfrm>
        </p:spPr>
        <p:txBody>
          <a:bodyPr/>
          <a:lstStyle/>
          <a:p>
            <a:pPr marL="0" indent="0">
              <a:buNone/>
            </a:pPr>
            <a:r>
              <a:rPr lang="en-US" sz="1600" dirty="0" smtClean="0"/>
              <a:t>Prediction of the </a:t>
            </a:r>
            <a:r>
              <a:rPr lang="en-US" sz="1600" dirty="0"/>
              <a:t>winning technologies in the immediate </a:t>
            </a:r>
            <a:r>
              <a:rPr lang="en-US" sz="1600" dirty="0" smtClean="0"/>
              <a:t>future:</a:t>
            </a:r>
          </a:p>
          <a:p>
            <a:endParaRPr lang="en-US" sz="1600" dirty="0" smtClean="0"/>
          </a:p>
          <a:p>
            <a:r>
              <a:rPr lang="en-US" sz="1600" b="1" dirty="0" smtClean="0"/>
              <a:t>Column-Store </a:t>
            </a:r>
            <a:r>
              <a:rPr lang="en-US" sz="1600" b="1" dirty="0"/>
              <a:t>DBMS, Cloud Computing, In-Memory Database Management Systems</a:t>
            </a:r>
            <a:r>
              <a:rPr lang="en-US" sz="1600" dirty="0"/>
              <a:t> will be the three most transformational technologies in the </a:t>
            </a:r>
            <a:r>
              <a:rPr lang="en-US" sz="1600" b="1" dirty="0"/>
              <a:t>next five years.  </a:t>
            </a:r>
            <a:endParaRPr lang="en-US" sz="1600" b="1" dirty="0" smtClean="0"/>
          </a:p>
          <a:p>
            <a:endParaRPr lang="en-US" sz="1600" dirty="0" smtClean="0"/>
          </a:p>
          <a:p>
            <a:r>
              <a:rPr lang="en-US" sz="1600" b="1" dirty="0" smtClean="0"/>
              <a:t>Complex </a:t>
            </a:r>
            <a:r>
              <a:rPr lang="en-US" sz="1600" b="1" dirty="0"/>
              <a:t>Event Processing, Content Analytics, Context-Enriched Services, Hybrid Cloud Computing, Information Capabilities Framework and Telematics </a:t>
            </a:r>
            <a:r>
              <a:rPr lang="en-US" sz="1600" dirty="0"/>
              <a:t>round out the technologies the research firm considers transformational</a:t>
            </a:r>
            <a:r>
              <a:rPr lang="en-US" sz="1600" dirty="0" smtClean="0"/>
              <a:t>.</a:t>
            </a:r>
          </a:p>
          <a:p>
            <a:endParaRPr lang="en-US" sz="1600" dirty="0"/>
          </a:p>
          <a:p>
            <a:r>
              <a:rPr lang="en-US" sz="1600" dirty="0"/>
              <a:t>As experimentation increases, many technologies will slide into the </a:t>
            </a:r>
            <a:r>
              <a:rPr lang="en-US" sz="1600" b="1" dirty="0"/>
              <a:t>“trough of disillusionment,” as </a:t>
            </a:r>
            <a:r>
              <a:rPr lang="en-US" sz="1600" b="1" dirty="0" err="1"/>
              <a:t>MapReduce</a:t>
            </a:r>
            <a:r>
              <a:rPr lang="en-US" sz="1600" b="1" dirty="0"/>
              <a:t>, text analytics, and in-memory data grids </a:t>
            </a:r>
            <a:r>
              <a:rPr lang="en-US" sz="1600" dirty="0"/>
              <a:t>have already </a:t>
            </a:r>
            <a:r>
              <a:rPr lang="en-US" sz="1600" dirty="0" smtClean="0"/>
              <a:t>done.</a:t>
            </a:r>
          </a:p>
          <a:p>
            <a:endParaRPr lang="en-US" sz="1600" dirty="0"/>
          </a:p>
          <a:p>
            <a:r>
              <a:rPr lang="en-US" sz="1600" dirty="0"/>
              <a:t>Gartner says it doesn’t believe </a:t>
            </a:r>
            <a:r>
              <a:rPr lang="en-US" sz="1600" b="1" dirty="0"/>
              <a:t>big-data will be a hyped term for too long</a:t>
            </a:r>
            <a:r>
              <a:rPr lang="en-US" sz="1600" dirty="0"/>
              <a:t>. “Unlike other Hype Cycles, which are published year after year, we believe it is possible that </a:t>
            </a:r>
            <a:r>
              <a:rPr lang="en-US" sz="1600" b="1" dirty="0"/>
              <a:t>within two to three years</a:t>
            </a:r>
            <a:r>
              <a:rPr lang="en-US" sz="1600" dirty="0"/>
              <a:t>, the ability to address new sources and types, and increasing volumes of information will be ‘table stakes’ — part of the cost of entry of playing in the global </a:t>
            </a:r>
            <a:r>
              <a:rPr lang="en-US" sz="1600" dirty="0" smtClean="0"/>
              <a:t>economy”</a:t>
            </a:r>
          </a:p>
          <a:p>
            <a:endParaRPr lang="en-US" sz="1600" dirty="0"/>
          </a:p>
          <a:p>
            <a:pPr marL="0" indent="0">
              <a:buNone/>
            </a:pPr>
            <a:endParaRPr lang="ru-RU" sz="1600" dirty="0"/>
          </a:p>
        </p:txBody>
      </p:sp>
    </p:spTree>
    <p:extLst>
      <p:ext uri="{BB962C8B-B14F-4D97-AF65-F5344CB8AC3E}">
        <p14:creationId xmlns:p14="http://schemas.microsoft.com/office/powerpoint/2010/main" val="1965918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52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501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504056"/>
          </a:xfrm>
        </p:spPr>
        <p:txBody>
          <a:bodyPr/>
          <a:lstStyle/>
          <a:p>
            <a:r>
              <a:rPr lang="en-US" sz="3200" dirty="0" smtClean="0"/>
              <a:t>Big  Data Technologies on the Hype Cycle (1)</a:t>
            </a:r>
            <a:endParaRPr lang="ru-RU" sz="3200" dirty="0"/>
          </a:p>
        </p:txBody>
      </p:sp>
      <p:sp>
        <p:nvSpPr>
          <p:cNvPr id="4" name="Объект 3"/>
          <p:cNvSpPr>
            <a:spLocks noGrp="1"/>
          </p:cNvSpPr>
          <p:nvPr>
            <p:ph sz="half" idx="2"/>
          </p:nvPr>
        </p:nvSpPr>
        <p:spPr>
          <a:xfrm>
            <a:off x="4644008" y="692696"/>
            <a:ext cx="4388296" cy="5832648"/>
          </a:xfrm>
        </p:spPr>
        <p:txBody>
          <a:bodyPr/>
          <a:lstStyle/>
          <a:p>
            <a:pPr marL="0" indent="0">
              <a:buNone/>
            </a:pPr>
            <a:r>
              <a:rPr lang="en-US" sz="1800" dirty="0"/>
              <a:t>Social Network Analysis</a:t>
            </a:r>
          </a:p>
          <a:p>
            <a:pPr marL="0" indent="0">
              <a:buNone/>
            </a:pPr>
            <a:r>
              <a:rPr lang="en-US" sz="1800" dirty="0"/>
              <a:t>Advanced Fraud Detection and Analysis Technologies</a:t>
            </a:r>
          </a:p>
          <a:p>
            <a:pPr marL="0" indent="0">
              <a:buNone/>
            </a:pPr>
            <a:r>
              <a:rPr lang="en-US" sz="1800" dirty="0"/>
              <a:t>Hybrid Cloud Computing</a:t>
            </a:r>
          </a:p>
          <a:p>
            <a:pPr marL="0" indent="0">
              <a:buNone/>
            </a:pPr>
            <a:r>
              <a:rPr lang="en-US" sz="1800" dirty="0"/>
              <a:t>Open SCADA</a:t>
            </a:r>
          </a:p>
          <a:p>
            <a:pPr marL="0" indent="0">
              <a:buNone/>
            </a:pPr>
            <a:r>
              <a:rPr lang="en-US" sz="1800" dirty="0"/>
              <a:t>Complex-Event Processing</a:t>
            </a:r>
          </a:p>
          <a:p>
            <a:pPr marL="0" indent="0">
              <a:buNone/>
            </a:pPr>
            <a:r>
              <a:rPr lang="en-US" sz="1800" dirty="0"/>
              <a:t>Social Analytics</a:t>
            </a:r>
          </a:p>
          <a:p>
            <a:pPr marL="0" indent="0">
              <a:buNone/>
            </a:pPr>
            <a:r>
              <a:rPr lang="en-US" sz="1800" dirty="0"/>
              <a:t>Semantic Web</a:t>
            </a:r>
          </a:p>
          <a:p>
            <a:pPr marL="0" indent="0">
              <a:buNone/>
            </a:pPr>
            <a:r>
              <a:rPr lang="en-US" sz="1800" dirty="0"/>
              <a:t>Cloud-Based Grid Computing</a:t>
            </a:r>
          </a:p>
          <a:p>
            <a:pPr marL="0" indent="0">
              <a:buNone/>
            </a:pPr>
            <a:r>
              <a:rPr lang="en-US" sz="1800" dirty="0"/>
              <a:t>Cloud Collaboration Services</a:t>
            </a:r>
          </a:p>
          <a:p>
            <a:pPr marL="0" indent="0">
              <a:buNone/>
            </a:pPr>
            <a:r>
              <a:rPr lang="en-US" sz="1800" dirty="0"/>
              <a:t>Cloud Parallel Processing</a:t>
            </a:r>
          </a:p>
          <a:p>
            <a:pPr marL="0" indent="0">
              <a:buNone/>
            </a:pPr>
            <a:r>
              <a:rPr lang="en-US" sz="1800" dirty="0"/>
              <a:t>Geographic Information Systems for Mapping, Visualization and Analytics</a:t>
            </a:r>
          </a:p>
          <a:p>
            <a:pPr marL="0" indent="0">
              <a:buNone/>
            </a:pPr>
            <a:r>
              <a:rPr lang="en-US" sz="1800" dirty="0"/>
              <a:t>Database Platform as a Service (</a:t>
            </a:r>
            <a:r>
              <a:rPr lang="en-US" sz="1800" dirty="0" err="1"/>
              <a:t>dbPaaS</a:t>
            </a:r>
            <a:r>
              <a:rPr lang="en-US" sz="1800" dirty="0"/>
              <a:t>)</a:t>
            </a:r>
          </a:p>
          <a:p>
            <a:pPr marL="0" indent="0">
              <a:buNone/>
            </a:pPr>
            <a:r>
              <a:rPr lang="en-US" sz="1800" dirty="0"/>
              <a:t>In-Memory Database Management Systems</a:t>
            </a:r>
          </a:p>
          <a:p>
            <a:pPr marL="0" indent="0">
              <a:buNone/>
            </a:pPr>
            <a:r>
              <a:rPr lang="en-US" sz="1800" dirty="0"/>
              <a:t>Activity Streams</a:t>
            </a:r>
          </a:p>
          <a:p>
            <a:pPr marL="0" indent="0">
              <a:buNone/>
            </a:pPr>
            <a:r>
              <a:rPr lang="en-US" sz="1800" dirty="0"/>
              <a:t>IT Service Root Cause Analysis Tools</a:t>
            </a:r>
          </a:p>
          <a:p>
            <a:pPr marL="0" indent="0">
              <a:buNone/>
            </a:pPr>
            <a:r>
              <a:rPr lang="en-US" sz="1800" dirty="0"/>
              <a:t>Open Government Data</a:t>
            </a:r>
          </a:p>
          <a:p>
            <a:pPr marL="0" indent="0">
              <a:buNone/>
            </a:pPr>
            <a:endParaRPr lang="ru-RU" sz="1800"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4704"/>
            <a:ext cx="4377307"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794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48072"/>
          </a:xfrm>
        </p:spPr>
        <p:txBody>
          <a:bodyPr/>
          <a:lstStyle/>
          <a:p>
            <a:r>
              <a:rPr lang="en-US" sz="3200" dirty="0"/>
              <a:t>Big  Data Technologies on the Hype Cycle </a:t>
            </a:r>
            <a:r>
              <a:rPr lang="en-US" sz="3200" dirty="0" smtClean="0"/>
              <a:t>(2)</a:t>
            </a:r>
            <a:endParaRPr lang="ru-RU" sz="3200" dirty="0"/>
          </a:p>
        </p:txBody>
      </p:sp>
      <p:sp>
        <p:nvSpPr>
          <p:cNvPr id="3" name="Объект 2"/>
          <p:cNvSpPr>
            <a:spLocks noGrp="1"/>
          </p:cNvSpPr>
          <p:nvPr>
            <p:ph sz="half" idx="1"/>
          </p:nvPr>
        </p:nvSpPr>
        <p:spPr>
          <a:xfrm>
            <a:off x="457200" y="908720"/>
            <a:ext cx="4038600" cy="5446205"/>
          </a:xfrm>
        </p:spPr>
        <p:txBody>
          <a:bodyPr/>
          <a:lstStyle/>
          <a:p>
            <a:r>
              <a:rPr lang="en-US" sz="1600" b="1" dirty="0">
                <a:solidFill>
                  <a:srgbClr val="333333"/>
                </a:solidFill>
                <a:latin typeface="Constantia" pitchFamily="18" charset="0"/>
              </a:rPr>
              <a:t>Sliding Into the </a:t>
            </a:r>
            <a:r>
              <a:rPr lang="en-US" sz="1600" b="1" dirty="0" smtClean="0">
                <a:solidFill>
                  <a:srgbClr val="333333"/>
                </a:solidFill>
                <a:latin typeface="Constantia" pitchFamily="18" charset="0"/>
              </a:rPr>
              <a:t>Trough</a:t>
            </a:r>
            <a:r>
              <a:rPr lang="en-US" sz="1600" dirty="0" smtClean="0">
                <a:solidFill>
                  <a:srgbClr val="333333"/>
                </a:solidFill>
                <a:latin typeface="Constantia" pitchFamily="18" charset="0"/>
              </a:rPr>
              <a:t> </a:t>
            </a:r>
          </a:p>
          <a:p>
            <a:pPr marL="0" indent="0">
              <a:buNone/>
            </a:pPr>
            <a:r>
              <a:rPr lang="en-US" sz="1800" dirty="0" smtClean="0">
                <a:solidFill>
                  <a:srgbClr val="333333"/>
                </a:solidFill>
                <a:latin typeface="Constantia" pitchFamily="18" charset="0"/>
              </a:rPr>
              <a:t>Telematics</a:t>
            </a:r>
            <a:endParaRPr lang="en-US" sz="1800" dirty="0">
              <a:solidFill>
                <a:srgbClr val="333333"/>
              </a:solidFill>
              <a:latin typeface="Constantia" pitchFamily="18" charset="0"/>
            </a:endParaRPr>
          </a:p>
          <a:p>
            <a:pPr marL="0" indent="0">
              <a:buNone/>
            </a:pPr>
            <a:r>
              <a:rPr lang="en-US" sz="1800" dirty="0">
                <a:solidFill>
                  <a:srgbClr val="333333"/>
                </a:solidFill>
                <a:latin typeface="Constantia" pitchFamily="18" charset="0"/>
              </a:rPr>
              <a:t>In-Memory Data Grids</a:t>
            </a:r>
          </a:p>
          <a:p>
            <a:pPr marL="0" indent="0">
              <a:buNone/>
            </a:pPr>
            <a:r>
              <a:rPr lang="en-US" sz="1800" dirty="0">
                <a:solidFill>
                  <a:srgbClr val="333333"/>
                </a:solidFill>
                <a:latin typeface="Constantia" pitchFamily="18" charset="0"/>
              </a:rPr>
              <a:t>Web Experience Analytics</a:t>
            </a:r>
          </a:p>
          <a:p>
            <a:pPr marL="0" indent="0">
              <a:buNone/>
            </a:pPr>
            <a:r>
              <a:rPr lang="en-US" sz="1800" dirty="0">
                <a:solidFill>
                  <a:srgbClr val="333333"/>
                </a:solidFill>
                <a:latin typeface="Constantia" pitchFamily="18" charset="0"/>
              </a:rPr>
              <a:t>Cloud Computing</a:t>
            </a:r>
          </a:p>
          <a:p>
            <a:pPr marL="0" indent="0">
              <a:buNone/>
            </a:pPr>
            <a:r>
              <a:rPr lang="en-US" sz="1800" dirty="0">
                <a:solidFill>
                  <a:srgbClr val="333333"/>
                </a:solidFill>
                <a:latin typeface="Constantia" pitchFamily="18" charset="0"/>
              </a:rPr>
              <a:t>Sales Analytics</a:t>
            </a:r>
          </a:p>
          <a:p>
            <a:pPr marL="0" indent="0">
              <a:buNone/>
            </a:pPr>
            <a:r>
              <a:rPr lang="en-US" sz="1800" dirty="0" err="1">
                <a:solidFill>
                  <a:srgbClr val="333333"/>
                </a:solidFill>
                <a:latin typeface="Constantia" pitchFamily="18" charset="0"/>
              </a:rPr>
              <a:t>MapReduce</a:t>
            </a:r>
            <a:r>
              <a:rPr lang="en-US" sz="1800" dirty="0">
                <a:solidFill>
                  <a:srgbClr val="333333"/>
                </a:solidFill>
                <a:latin typeface="Constantia" pitchFamily="18" charset="0"/>
              </a:rPr>
              <a:t> and Alternatives</a:t>
            </a:r>
          </a:p>
          <a:p>
            <a:pPr marL="0" indent="0">
              <a:buNone/>
            </a:pPr>
            <a:r>
              <a:rPr lang="en-US" sz="1800" dirty="0">
                <a:solidFill>
                  <a:srgbClr val="333333"/>
                </a:solidFill>
                <a:latin typeface="Constantia" pitchFamily="18" charset="0"/>
              </a:rPr>
              <a:t>Database Software as a Service (</a:t>
            </a:r>
            <a:r>
              <a:rPr lang="en-US" sz="1800" dirty="0" err="1">
                <a:solidFill>
                  <a:srgbClr val="333333"/>
                </a:solidFill>
                <a:latin typeface="Constantia" pitchFamily="18" charset="0"/>
              </a:rPr>
              <a:t>dbSaaS</a:t>
            </a:r>
            <a:r>
              <a:rPr lang="en-US" sz="1800" dirty="0">
                <a:solidFill>
                  <a:srgbClr val="333333"/>
                </a:solidFill>
                <a:latin typeface="Constantia" pitchFamily="18" charset="0"/>
              </a:rPr>
              <a:t>)</a:t>
            </a:r>
          </a:p>
          <a:p>
            <a:pPr marL="0" indent="0">
              <a:buNone/>
            </a:pPr>
            <a:r>
              <a:rPr lang="en-US" sz="1800" dirty="0">
                <a:solidFill>
                  <a:srgbClr val="333333"/>
                </a:solidFill>
                <a:latin typeface="Constantia" pitchFamily="18" charset="0"/>
              </a:rPr>
              <a:t>In-Memory Analytics</a:t>
            </a:r>
          </a:p>
          <a:p>
            <a:pPr marL="0" indent="0">
              <a:buNone/>
            </a:pPr>
            <a:r>
              <a:rPr lang="en-US" sz="1800" dirty="0">
                <a:solidFill>
                  <a:srgbClr val="333333"/>
                </a:solidFill>
                <a:latin typeface="Constantia" pitchFamily="18" charset="0"/>
              </a:rPr>
              <a:t>Text Analytics</a:t>
            </a:r>
            <a:endParaRPr lang="en-US" sz="1800" b="0" i="0" dirty="0">
              <a:solidFill>
                <a:srgbClr val="333333"/>
              </a:solidFill>
              <a:effectLst/>
              <a:latin typeface="Constantia" pitchFamily="18" charset="0"/>
            </a:endParaRPr>
          </a:p>
        </p:txBody>
      </p:sp>
      <p:sp>
        <p:nvSpPr>
          <p:cNvPr id="4" name="Объект 3"/>
          <p:cNvSpPr>
            <a:spLocks noGrp="1"/>
          </p:cNvSpPr>
          <p:nvPr>
            <p:ph sz="half" idx="2"/>
          </p:nvPr>
        </p:nvSpPr>
        <p:spPr>
          <a:xfrm>
            <a:off x="4648200" y="908720"/>
            <a:ext cx="4038600" cy="5446205"/>
          </a:xfrm>
        </p:spPr>
        <p:txBody>
          <a:bodyPr/>
          <a:lstStyle/>
          <a:p>
            <a:r>
              <a:rPr lang="en-US" sz="1600" b="1" dirty="0"/>
              <a:t>Climbing the Slope</a:t>
            </a:r>
          </a:p>
          <a:p>
            <a:pPr marL="0" indent="0">
              <a:buNone/>
            </a:pPr>
            <a:r>
              <a:rPr lang="en-US" sz="1800" dirty="0"/>
              <a:t>Intelligent Electronic Devices</a:t>
            </a:r>
          </a:p>
          <a:p>
            <a:pPr marL="0" indent="0">
              <a:buNone/>
            </a:pPr>
            <a:r>
              <a:rPr lang="en-US" sz="1800" dirty="0"/>
              <a:t>Supply Chain Analytics</a:t>
            </a:r>
          </a:p>
          <a:p>
            <a:pPr marL="0" indent="0">
              <a:buNone/>
            </a:pPr>
            <a:r>
              <a:rPr lang="en-US" sz="1800" dirty="0"/>
              <a:t>Social Media Monitors</a:t>
            </a:r>
          </a:p>
          <a:p>
            <a:pPr marL="0" indent="0">
              <a:buNone/>
            </a:pPr>
            <a:r>
              <a:rPr lang="en-US" sz="1800" dirty="0"/>
              <a:t>Speech Recognition</a:t>
            </a:r>
          </a:p>
          <a:p>
            <a:r>
              <a:rPr lang="en-US" sz="1600" b="1" dirty="0"/>
              <a:t>Entering the Plateau</a:t>
            </a:r>
          </a:p>
          <a:p>
            <a:pPr marL="0" indent="0">
              <a:buNone/>
            </a:pPr>
            <a:r>
              <a:rPr lang="en-US" sz="1800" dirty="0"/>
              <a:t>Web Analytics</a:t>
            </a:r>
          </a:p>
          <a:p>
            <a:pPr marL="0" indent="0">
              <a:buNone/>
            </a:pPr>
            <a:r>
              <a:rPr lang="en-US" sz="1800" dirty="0"/>
              <a:t>Column-Store DBMS</a:t>
            </a:r>
          </a:p>
          <a:p>
            <a:pPr marL="0" indent="0">
              <a:buNone/>
            </a:pPr>
            <a:r>
              <a:rPr lang="en-US" sz="1800" dirty="0"/>
              <a:t>Predictive Analytics</a:t>
            </a:r>
          </a:p>
          <a:p>
            <a:pPr marL="0" indent="0">
              <a:buNone/>
            </a:pPr>
            <a:endParaRPr lang="ru-RU" sz="1800" dirty="0"/>
          </a:p>
        </p:txBody>
      </p:sp>
    </p:spTree>
    <p:extLst>
      <p:ext uri="{BB962C8B-B14F-4D97-AF65-F5344CB8AC3E}">
        <p14:creationId xmlns:p14="http://schemas.microsoft.com/office/powerpoint/2010/main" val="2146960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60648"/>
            <a:ext cx="7920880"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671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648072"/>
          </a:xfrm>
        </p:spPr>
        <p:txBody>
          <a:bodyPr/>
          <a:lstStyle/>
          <a:p>
            <a:r>
              <a:rPr lang="ru-RU" sz="1400" dirty="0">
                <a:solidFill>
                  <a:srgbClr val="000000"/>
                </a:solidFill>
                <a:latin typeface="Lucida Sans Unicode"/>
              </a:rPr>
              <a:t/>
            </a:r>
            <a:br>
              <a:rPr lang="ru-RU" sz="1400" dirty="0">
                <a:solidFill>
                  <a:srgbClr val="000000"/>
                </a:solidFill>
                <a:latin typeface="Lucida Sans Unicode"/>
              </a:rPr>
            </a:br>
            <a:r>
              <a:rPr lang="ru-RU" sz="1400" dirty="0">
                <a:latin typeface="Lucida Sans Unicode"/>
              </a:rPr>
              <a:t/>
            </a:r>
            <a:br>
              <a:rPr lang="ru-RU" sz="1400" dirty="0">
                <a:latin typeface="Lucida Sans Unicode"/>
              </a:rPr>
            </a:br>
            <a:r>
              <a:rPr lang="en-US" sz="2800" dirty="0" smtClean="0">
                <a:latin typeface="Lucida Sans Unicode"/>
              </a:rPr>
              <a:t>Fundamental Big Data Challenge: </a:t>
            </a:r>
            <a:br>
              <a:rPr lang="en-US" sz="2800" dirty="0" smtClean="0">
                <a:latin typeface="Lucida Sans Unicode"/>
              </a:rPr>
            </a:br>
            <a:r>
              <a:rPr lang="en-US" sz="2800" dirty="0" smtClean="0">
                <a:latin typeface="Lucida Sans Unicode"/>
              </a:rPr>
              <a:t>D2K </a:t>
            </a:r>
            <a:r>
              <a:rPr lang="en-US" sz="2800" dirty="0">
                <a:latin typeface="Lucida Sans Unicode"/>
              </a:rPr>
              <a:t>(Data-to-Knowledge) </a:t>
            </a:r>
            <a:r>
              <a:rPr lang="en-US" sz="2800" dirty="0" smtClean="0">
                <a:latin typeface="Lucida Sans Unicode"/>
              </a:rPr>
              <a:t> </a:t>
            </a:r>
            <a:endParaRPr lang="en-US" sz="2800" dirty="0">
              <a:latin typeface="Lucida Sans Unicode"/>
            </a:endParaRPr>
          </a:p>
        </p:txBody>
      </p:sp>
      <p:sp>
        <p:nvSpPr>
          <p:cNvPr id="3" name="Объект 2"/>
          <p:cNvSpPr>
            <a:spLocks noGrp="1"/>
          </p:cNvSpPr>
          <p:nvPr>
            <p:ph idx="1"/>
          </p:nvPr>
        </p:nvSpPr>
        <p:spPr>
          <a:xfrm>
            <a:off x="457200" y="1052736"/>
            <a:ext cx="8229600" cy="5544615"/>
          </a:xfrm>
        </p:spPr>
        <p:txBody>
          <a:bodyPr/>
          <a:lstStyle/>
          <a:p>
            <a:endParaRPr lang="en-US" sz="2000" b="1" dirty="0" smtClean="0">
              <a:latin typeface="+mj-lt"/>
            </a:endParaRPr>
          </a:p>
          <a:p>
            <a:r>
              <a:rPr lang="en-US" sz="2000" b="1" dirty="0" smtClean="0">
                <a:latin typeface="+mj-lt"/>
              </a:rPr>
              <a:t>4</a:t>
            </a:r>
            <a:r>
              <a:rPr lang="en-US" sz="2000" b="1" baseline="30000" dirty="0" smtClean="0">
                <a:latin typeface="+mj-lt"/>
              </a:rPr>
              <a:t>th</a:t>
            </a:r>
            <a:r>
              <a:rPr lang="en-US" sz="2000" b="1" dirty="0" smtClean="0">
                <a:latin typeface="+mj-lt"/>
              </a:rPr>
              <a:t> paradigm </a:t>
            </a:r>
            <a:r>
              <a:rPr lang="en-US" sz="2000" dirty="0">
                <a:latin typeface="+mj-lt"/>
              </a:rPr>
              <a:t>of science (which </a:t>
            </a:r>
            <a:r>
              <a:rPr lang="en-US" sz="2000" b="1" dirty="0">
                <a:latin typeface="+mj-lt"/>
              </a:rPr>
              <a:t>is the emerging data-oriented approach to any discipline X</a:t>
            </a:r>
            <a:r>
              <a:rPr lang="en-US" sz="2000" dirty="0">
                <a:latin typeface="+mj-lt"/>
              </a:rPr>
              <a:t>) is different from Experiment, Theory, and Computational Modeling</a:t>
            </a:r>
            <a:r>
              <a:rPr lang="en-US" sz="2000" dirty="0" smtClean="0">
                <a:latin typeface="+mj-lt"/>
              </a:rPr>
              <a:t>.</a:t>
            </a:r>
          </a:p>
          <a:p>
            <a:r>
              <a:rPr lang="en-US" sz="2000" dirty="0">
                <a:latin typeface="+mj-lt"/>
              </a:rPr>
              <a:t>A </a:t>
            </a:r>
            <a:r>
              <a:rPr lang="en-US" sz="2000" b="1" dirty="0">
                <a:latin typeface="+mj-lt"/>
              </a:rPr>
              <a:t>complete data collection on a domain </a:t>
            </a:r>
            <a:r>
              <a:rPr lang="en-US" sz="2000" dirty="0">
                <a:latin typeface="+mj-lt"/>
              </a:rPr>
              <a:t>(e.g., the Earth, or the Universe, or the Human Body) encodes the knowledge of that domain (the data </a:t>
            </a:r>
            <a:r>
              <a:rPr lang="en-US" sz="2000" b="1" dirty="0">
                <a:latin typeface="+mj-lt"/>
              </a:rPr>
              <a:t>becomes the </a:t>
            </a:r>
            <a:r>
              <a:rPr lang="en-US" sz="2000" b="1" dirty="0" smtClean="0">
                <a:latin typeface="+mj-lt"/>
              </a:rPr>
              <a:t>model</a:t>
            </a:r>
            <a:r>
              <a:rPr lang="en-US" sz="2000" dirty="0" smtClean="0">
                <a:latin typeface="+mj-lt"/>
              </a:rPr>
              <a:t>), </a:t>
            </a:r>
            <a:r>
              <a:rPr lang="en-US" sz="2000" b="1" dirty="0">
                <a:latin typeface="+mj-lt"/>
              </a:rPr>
              <a:t>waiting to be mined and </a:t>
            </a:r>
            <a:r>
              <a:rPr lang="en-US" sz="2000" b="1" dirty="0" smtClean="0">
                <a:latin typeface="+mj-lt"/>
              </a:rPr>
              <a:t>discovered</a:t>
            </a:r>
          </a:p>
          <a:p>
            <a:r>
              <a:rPr lang="en-US" sz="2000" dirty="0">
                <a:latin typeface="+mj-lt"/>
              </a:rPr>
              <a:t>T</a:t>
            </a:r>
            <a:r>
              <a:rPr lang="en-US" sz="2000" dirty="0" smtClean="0">
                <a:latin typeface="+mj-lt"/>
              </a:rPr>
              <a:t>his is called “</a:t>
            </a:r>
            <a:r>
              <a:rPr lang="en-US" sz="2000" b="1" dirty="0" smtClean="0">
                <a:latin typeface="+mj-lt"/>
              </a:rPr>
              <a:t>X-Informatics</a:t>
            </a:r>
            <a:r>
              <a:rPr lang="en-US" sz="2000" dirty="0">
                <a:latin typeface="+mj-lt"/>
              </a:rPr>
              <a:t>”: addressing the </a:t>
            </a:r>
            <a:r>
              <a:rPr lang="en-US" sz="2000" b="1" dirty="0">
                <a:latin typeface="+mj-lt"/>
              </a:rPr>
              <a:t>D2K (Data-to-Knowledge) Challenge in any discipline X using Data Science</a:t>
            </a:r>
            <a:r>
              <a:rPr lang="en-US" sz="2000" dirty="0">
                <a:latin typeface="+mj-lt"/>
              </a:rPr>
              <a:t>.</a:t>
            </a:r>
          </a:p>
          <a:p>
            <a:pPr marL="366713" lvl="1" indent="0">
              <a:buNone/>
            </a:pPr>
            <a:r>
              <a:rPr lang="en-US" sz="1800" dirty="0" smtClean="0">
                <a:latin typeface="+mj-lt"/>
              </a:rPr>
              <a:t>Examples</a:t>
            </a:r>
            <a:r>
              <a:rPr lang="en-US" sz="1800" dirty="0">
                <a:latin typeface="+mj-lt"/>
              </a:rPr>
              <a:t>: Bioinformatics, </a:t>
            </a:r>
            <a:r>
              <a:rPr lang="en-US" sz="1800" dirty="0" err="1">
                <a:latin typeface="+mj-lt"/>
              </a:rPr>
              <a:t>Geoinformatics</a:t>
            </a:r>
            <a:r>
              <a:rPr lang="en-US" sz="1800" dirty="0">
                <a:latin typeface="+mj-lt"/>
              </a:rPr>
              <a:t>, </a:t>
            </a:r>
            <a:r>
              <a:rPr lang="en-US" sz="1800" dirty="0" err="1">
                <a:latin typeface="+mj-lt"/>
              </a:rPr>
              <a:t>Astroinformatics</a:t>
            </a:r>
            <a:r>
              <a:rPr lang="en-US" sz="1800" dirty="0">
                <a:latin typeface="+mj-lt"/>
              </a:rPr>
              <a:t>, Climate Informatics, Ecological Informatics, Biodiversity Informatics, Environmental Informatics, Health Informatics, Medical Informatics, </a:t>
            </a:r>
            <a:r>
              <a:rPr lang="en-US" sz="1800" dirty="0" err="1">
                <a:latin typeface="+mj-lt"/>
              </a:rPr>
              <a:t>Neuroinformatics</a:t>
            </a:r>
            <a:r>
              <a:rPr lang="en-US" sz="1800" dirty="0">
                <a:latin typeface="+mj-lt"/>
              </a:rPr>
              <a:t>, Crystal Informatics, </a:t>
            </a:r>
            <a:r>
              <a:rPr lang="en-US" sz="1800" dirty="0" err="1">
                <a:latin typeface="+mj-lt"/>
              </a:rPr>
              <a:t>Cheminformatics</a:t>
            </a:r>
            <a:r>
              <a:rPr lang="en-US" sz="1800" dirty="0">
                <a:latin typeface="+mj-lt"/>
              </a:rPr>
              <a:t>, Discovery Informatics, and more …</a:t>
            </a:r>
            <a:endParaRPr lang="ru-RU" sz="1800" dirty="0">
              <a:latin typeface="+mj-lt"/>
            </a:endParaRPr>
          </a:p>
        </p:txBody>
      </p:sp>
    </p:spTree>
    <p:extLst>
      <p:ext uri="{BB962C8B-B14F-4D97-AF65-F5344CB8AC3E}">
        <p14:creationId xmlns:p14="http://schemas.microsoft.com/office/powerpoint/2010/main" val="250427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20888"/>
            <a:ext cx="8305800" cy="1143000"/>
          </a:xfrm>
        </p:spPr>
        <p:txBody>
          <a:bodyPr>
            <a:noAutofit/>
          </a:bodyPr>
          <a:lstStyle/>
          <a:p>
            <a:pPr eaLnBrk="1" fontAlgn="auto" hangingPunct="1">
              <a:spcAft>
                <a:spcPts val="0"/>
              </a:spcAft>
              <a:defRPr/>
            </a:pPr>
            <a:r>
              <a:rPr lang="en-US" sz="3200" dirty="0" smtClean="0"/>
              <a:t>Introduction</a:t>
            </a:r>
            <a:endParaRPr lang="ru-RU"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268761"/>
            <a:ext cx="8219256" cy="505584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THANK YOU </a:t>
            </a:r>
            <a:endParaRPr lang="ru-RU" dirty="0"/>
          </a:p>
        </p:txBody>
      </p:sp>
    </p:spTree>
    <p:extLst>
      <p:ext uri="{BB962C8B-B14F-4D97-AF65-F5344CB8AC3E}">
        <p14:creationId xmlns:p14="http://schemas.microsoft.com/office/powerpoint/2010/main" val="75931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635918"/>
          </a:xfrm>
        </p:spPr>
        <p:txBody>
          <a:bodyPr/>
          <a:lstStyle/>
          <a:p>
            <a:r>
              <a:rPr lang="en-US" sz="3200" dirty="0" smtClean="0"/>
              <a:t>Big </a:t>
            </a:r>
            <a:r>
              <a:rPr lang="en-US" sz="3200" smtClean="0"/>
              <a:t>Data Scope</a:t>
            </a:r>
            <a:endParaRPr lang="ru-RU" sz="3200" dirty="0"/>
          </a:p>
        </p:txBody>
      </p:sp>
      <p:sp>
        <p:nvSpPr>
          <p:cNvPr id="3" name="Объект 2"/>
          <p:cNvSpPr>
            <a:spLocks noGrp="1"/>
          </p:cNvSpPr>
          <p:nvPr>
            <p:ph idx="1"/>
          </p:nvPr>
        </p:nvSpPr>
        <p:spPr>
          <a:xfrm>
            <a:off x="457200" y="1052736"/>
            <a:ext cx="8229600" cy="5472607"/>
          </a:xfrm>
        </p:spPr>
        <p:txBody>
          <a:bodyPr/>
          <a:lstStyle/>
          <a:p>
            <a:r>
              <a:rPr lang="en-US" sz="2000" b="1" dirty="0" smtClean="0"/>
              <a:t>Unprecedented scale of developments </a:t>
            </a:r>
            <a:r>
              <a:rPr lang="en-US" sz="2000" dirty="0" smtClean="0"/>
              <a:t>in the Big Data area</a:t>
            </a:r>
          </a:p>
          <a:p>
            <a:r>
              <a:rPr lang="en-US" sz="2000" b="1" dirty="0" smtClean="0"/>
              <a:t>New paradigm </a:t>
            </a:r>
            <a:r>
              <a:rPr lang="en-US" sz="2000" dirty="0" smtClean="0"/>
              <a:t>in science  and applications stressing the ever  </a:t>
            </a:r>
            <a:r>
              <a:rPr lang="en-US" sz="2000" b="1" dirty="0" smtClean="0"/>
              <a:t>increasing role of data </a:t>
            </a:r>
            <a:r>
              <a:rPr lang="en-US" sz="2000" dirty="0" smtClean="0"/>
              <a:t>in every kind of the human activities</a:t>
            </a:r>
          </a:p>
          <a:p>
            <a:r>
              <a:rPr lang="en-US" sz="2000" b="1" dirty="0" smtClean="0"/>
              <a:t>A </a:t>
            </a:r>
            <a:r>
              <a:rPr lang="en-US" sz="2000" b="1" dirty="0"/>
              <a:t>new data-centric way of conceptualizing, organizing and carrying out research activities </a:t>
            </a:r>
            <a:r>
              <a:rPr lang="en-US" sz="2000" dirty="0"/>
              <a:t>which could lead to an introduction of new approaches to solve problems that were previously considered extremely hard or, in some cases, impossible to solve </a:t>
            </a:r>
            <a:endParaRPr lang="en-US" sz="2000" dirty="0" smtClean="0"/>
          </a:p>
          <a:p>
            <a:r>
              <a:rPr lang="en-US" sz="2000" b="1" dirty="0" smtClean="0"/>
              <a:t>New approaches for data sets manipulation </a:t>
            </a:r>
            <a:r>
              <a:rPr lang="en-US" sz="2000" b="1" dirty="0"/>
              <a:t>whose size is beyond the capabilities of the current database </a:t>
            </a:r>
            <a:r>
              <a:rPr lang="en-US" sz="2000" b="1" dirty="0" smtClean="0"/>
              <a:t>technology</a:t>
            </a:r>
          </a:p>
          <a:p>
            <a:r>
              <a:rPr lang="en-US" sz="2000" dirty="0" smtClean="0"/>
              <a:t>Development of </a:t>
            </a:r>
            <a:r>
              <a:rPr lang="en-US" sz="2000" b="1" dirty="0" smtClean="0"/>
              <a:t>new methods to cope with the very diverse data models </a:t>
            </a:r>
            <a:r>
              <a:rPr lang="en-US" sz="2000" dirty="0" smtClean="0"/>
              <a:t>(including unstructured and semi-structured), data formats, metadata, data semantics</a:t>
            </a:r>
          </a:p>
          <a:p>
            <a:r>
              <a:rPr lang="en-US" sz="2000" dirty="0" smtClean="0"/>
              <a:t>New methods </a:t>
            </a:r>
            <a:r>
              <a:rPr lang="en-US" sz="2000" b="1" dirty="0" smtClean="0"/>
              <a:t>providing affordable quality of big data</a:t>
            </a:r>
          </a:p>
          <a:p>
            <a:r>
              <a:rPr lang="en-US" sz="2000" b="1" dirty="0" smtClean="0"/>
              <a:t>New hardware and software solutions </a:t>
            </a:r>
            <a:r>
              <a:rPr lang="en-US" sz="2000" dirty="0" smtClean="0"/>
              <a:t>(including cloud computing) for effective analysis, simulation and visualization of big data</a:t>
            </a:r>
          </a:p>
          <a:p>
            <a:endParaRPr lang="ru-RU" sz="2000" dirty="0"/>
          </a:p>
        </p:txBody>
      </p:sp>
    </p:spTree>
    <p:extLst>
      <p:ext uri="{BB962C8B-B14F-4D97-AF65-F5344CB8AC3E}">
        <p14:creationId xmlns:p14="http://schemas.microsoft.com/office/powerpoint/2010/main" val="267171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347531" y="0"/>
            <a:ext cx="8229600" cy="719137"/>
          </a:xfrm>
        </p:spPr>
        <p:txBody>
          <a:bodyPr/>
          <a:lstStyle/>
          <a:p>
            <a:pPr eaLnBrk="1" hangingPunct="1"/>
            <a:r>
              <a:rPr lang="en-US" sz="2800" b="1" dirty="0" smtClean="0"/>
              <a:t>Big Data related events (since March 2012)</a:t>
            </a:r>
            <a:endParaRPr lang="ru-RU" sz="2800" dirty="0" smtClean="0"/>
          </a:p>
        </p:txBody>
      </p:sp>
      <p:sp>
        <p:nvSpPr>
          <p:cNvPr id="9219" name="Содержимое 2"/>
          <p:cNvSpPr>
            <a:spLocks noGrp="1"/>
          </p:cNvSpPr>
          <p:nvPr>
            <p:ph idx="1"/>
          </p:nvPr>
        </p:nvSpPr>
        <p:spPr>
          <a:xfrm>
            <a:off x="1" y="782706"/>
            <a:ext cx="8642351" cy="6075294"/>
          </a:xfrm>
        </p:spPr>
        <p:txBody>
          <a:bodyPr/>
          <a:lstStyle/>
          <a:p>
            <a:pPr eaLnBrk="1" hangingPunct="1"/>
            <a:r>
              <a:rPr lang="en-US" sz="1800" dirty="0" smtClean="0"/>
              <a:t>March 22: </a:t>
            </a:r>
            <a:r>
              <a:rPr lang="en-US" sz="1800" b="1" dirty="0" smtClean="0"/>
              <a:t>Industrial Big Data Forum in Moscow </a:t>
            </a:r>
            <a:endParaRPr lang="ru-RU" sz="1800" b="1" dirty="0" smtClean="0"/>
          </a:p>
          <a:p>
            <a:pPr eaLnBrk="1" hangingPunct="1"/>
            <a:r>
              <a:rPr lang="en-US" sz="1800" dirty="0" smtClean="0"/>
              <a:t>March 29: </a:t>
            </a:r>
            <a:r>
              <a:rPr lang="en-US" sz="1800" b="1" dirty="0" smtClean="0"/>
              <a:t>Big Data strategic program </a:t>
            </a:r>
            <a:r>
              <a:rPr lang="en-US" sz="1800" dirty="0" smtClean="0"/>
              <a:t>announcement by the White House </a:t>
            </a:r>
            <a:endParaRPr lang="ru-RU" sz="1800" dirty="0" smtClean="0"/>
          </a:p>
          <a:p>
            <a:pPr eaLnBrk="1" hangingPunct="1"/>
            <a:r>
              <a:rPr lang="en-US" sz="1800" dirty="0" smtClean="0"/>
              <a:t>March 29: </a:t>
            </a:r>
            <a:r>
              <a:rPr lang="en-US" sz="1800" b="1" dirty="0" smtClean="0"/>
              <a:t>Announcement by  NSF </a:t>
            </a:r>
            <a:r>
              <a:rPr lang="en-US" sz="1800" dirty="0" smtClean="0"/>
              <a:t>of the program: “Core Techniques and Technologies for Advancing Big Data Science &amp; Engineering  (BIGDATA)”</a:t>
            </a:r>
            <a:endParaRPr lang="ru-RU" sz="1800" dirty="0" smtClean="0"/>
          </a:p>
          <a:p>
            <a:pPr eaLnBrk="1" hangingPunct="1"/>
            <a:r>
              <a:rPr lang="en-US" sz="1800" dirty="0" smtClean="0"/>
              <a:t>March 30: publication of the </a:t>
            </a:r>
            <a:r>
              <a:rPr lang="en-US" sz="1800" b="1" dirty="0" smtClean="0"/>
              <a:t>EDBT’2012 Conference Proceedings</a:t>
            </a:r>
            <a:endParaRPr lang="ru-RU" sz="1800" b="1" dirty="0" smtClean="0"/>
          </a:p>
          <a:p>
            <a:pPr eaLnBrk="1" hangingPunct="1"/>
            <a:r>
              <a:rPr lang="en-US" sz="1800" dirty="0" smtClean="0"/>
              <a:t>April 5: publication of the </a:t>
            </a:r>
            <a:r>
              <a:rPr lang="en-US" sz="1800" b="1" dirty="0" smtClean="0"/>
              <a:t>ERCIM News on Big Data as a Special Theme </a:t>
            </a:r>
            <a:r>
              <a:rPr lang="en-US" sz="1800" dirty="0" smtClean="0"/>
              <a:t>(ERCIM: European Consortium for Informatics and Mathematics )</a:t>
            </a:r>
            <a:endParaRPr lang="ru-RU" sz="1800" dirty="0" smtClean="0"/>
          </a:p>
          <a:p>
            <a:pPr eaLnBrk="1" hangingPunct="1"/>
            <a:r>
              <a:rPr lang="en-US" sz="1800" dirty="0" smtClean="0"/>
              <a:t>April 19-26 + May 14: </a:t>
            </a:r>
            <a:r>
              <a:rPr lang="en-US" sz="1800" b="1" dirty="0" err="1" smtClean="0"/>
              <a:t>BigData</a:t>
            </a:r>
            <a:r>
              <a:rPr lang="en-US" sz="1800" b="1" dirty="0" smtClean="0"/>
              <a:t> Week</a:t>
            </a:r>
            <a:r>
              <a:rPr lang="en-US" sz="1800" dirty="0" smtClean="0"/>
              <a:t> </a:t>
            </a:r>
            <a:r>
              <a:rPr lang="en-US" sz="1800" u="sng" dirty="0" smtClean="0">
                <a:hlinkClick r:id="rId2" action="ppaction://hlinkfile"/>
              </a:rPr>
              <a:t>Big Data Week-50 meetups.htm</a:t>
            </a:r>
            <a:endParaRPr lang="en-US" sz="1800" u="sng" dirty="0" smtClean="0"/>
          </a:p>
          <a:p>
            <a:pPr eaLnBrk="1" hangingPunct="1">
              <a:buFont typeface="Wingdings 2" pitchFamily="18" charset="2"/>
              <a:buNone/>
            </a:pPr>
            <a:r>
              <a:rPr lang="en-US" sz="1800" dirty="0" smtClean="0"/>
              <a:t>     (http://bigdataweek.com/)</a:t>
            </a:r>
            <a:endParaRPr lang="ru-RU" sz="1800" b="1" dirty="0" smtClean="0"/>
          </a:p>
          <a:p>
            <a:pPr eaLnBrk="1" hangingPunct="1"/>
            <a:r>
              <a:rPr lang="en-US" sz="1800" dirty="0" smtClean="0"/>
              <a:t>May 24: publication of the </a:t>
            </a:r>
            <a:r>
              <a:rPr lang="en-US" sz="1800" b="1" dirty="0" smtClean="0"/>
              <a:t>ACM SIGMOD</a:t>
            </a:r>
            <a:r>
              <a:rPr lang="ru-RU" sz="1800" b="1" dirty="0" smtClean="0"/>
              <a:t>/</a:t>
            </a:r>
            <a:r>
              <a:rPr lang="en-US" sz="1800" b="1" dirty="0" smtClean="0"/>
              <a:t>PODS’</a:t>
            </a:r>
            <a:r>
              <a:rPr lang="ru-RU" sz="1800" b="1" dirty="0" smtClean="0"/>
              <a:t>2012</a:t>
            </a:r>
            <a:r>
              <a:rPr lang="en-US" sz="1800" b="1" dirty="0" smtClean="0"/>
              <a:t> Conference Proceedings</a:t>
            </a:r>
          </a:p>
          <a:p>
            <a:pPr eaLnBrk="1" hangingPunct="1"/>
            <a:r>
              <a:rPr lang="en-US" sz="1800" dirty="0" smtClean="0"/>
              <a:t>June 11-14: </a:t>
            </a:r>
            <a:r>
              <a:rPr lang="en-US" sz="1800" b="1" dirty="0" smtClean="0"/>
              <a:t>Clouds Expo + Big Data Expo: New York </a:t>
            </a:r>
            <a:r>
              <a:rPr lang="en-US" sz="1800" u="sng" dirty="0" smtClean="0">
                <a:hlinkClick r:id="rId3" action="ppaction://hlinkfile"/>
              </a:rPr>
              <a:t>Big Data Expo 2012 East.htm</a:t>
            </a:r>
            <a:r>
              <a:rPr lang="en-US" sz="1800" dirty="0" smtClean="0"/>
              <a:t>  </a:t>
            </a:r>
            <a:r>
              <a:rPr lang="en-US" sz="1800" u="sng" dirty="0" smtClean="0">
                <a:hlinkClick r:id="rId4" action="ppaction://hlinkfile"/>
              </a:rPr>
              <a:t>CloudExpo.htm</a:t>
            </a:r>
            <a:r>
              <a:rPr lang="en-US" sz="1800" u="sng" dirty="0" smtClean="0"/>
              <a:t> (</a:t>
            </a:r>
            <a:r>
              <a:rPr lang="en-US" sz="1800" dirty="0" smtClean="0"/>
              <a:t>http://bigdataexpo.net</a:t>
            </a:r>
            <a:r>
              <a:rPr lang="en-US" sz="1800" dirty="0" smtClean="0">
                <a:hlinkClick r:id="rId5"/>
              </a:rPr>
              <a:t>/</a:t>
            </a:r>
            <a:r>
              <a:rPr lang="en-US" sz="1800" dirty="0" smtClean="0"/>
              <a:t>; </a:t>
            </a:r>
            <a:r>
              <a:rPr lang="en-US" sz="1800" dirty="0" smtClean="0">
                <a:hlinkClick r:id="rId6"/>
              </a:rPr>
              <a:t>http://cloudcomputingexpo.com/event/schedule</a:t>
            </a:r>
            <a:r>
              <a:rPr lang="en-US" sz="1800" dirty="0" smtClean="0"/>
              <a:t>)</a:t>
            </a:r>
          </a:p>
          <a:p>
            <a:pPr eaLnBrk="1" hangingPunct="1"/>
            <a:r>
              <a:rPr lang="en-US" sz="1800" dirty="0" smtClean="0"/>
              <a:t>June 13-14: </a:t>
            </a:r>
            <a:r>
              <a:rPr lang="en-US" sz="1800" b="1" dirty="0" smtClean="0"/>
              <a:t>NIST Big Data Workshop</a:t>
            </a:r>
            <a:r>
              <a:rPr lang="en-US" sz="1800" dirty="0" smtClean="0"/>
              <a:t>, </a:t>
            </a:r>
            <a:r>
              <a:rPr lang="en-US" sz="1800" dirty="0" smtClean="0">
                <a:hlinkClick r:id="rId7"/>
              </a:rPr>
              <a:t>http://www.nist.gov/itl/ssd/is/big-data.cfm</a:t>
            </a:r>
            <a:r>
              <a:rPr lang="en-US" sz="1800" dirty="0" smtClean="0"/>
              <a:t> </a:t>
            </a:r>
          </a:p>
          <a:p>
            <a:pPr eaLnBrk="1" hangingPunct="1"/>
            <a:r>
              <a:rPr lang="en-US" sz="1800" dirty="0" smtClean="0"/>
              <a:t>August 27-31: </a:t>
            </a:r>
            <a:r>
              <a:rPr lang="en-US" sz="1800" b="1" dirty="0" smtClean="0"/>
              <a:t>VLDB’2012 Conference + Big Data Workshop</a:t>
            </a:r>
          </a:p>
          <a:p>
            <a:pPr eaLnBrk="1" hangingPunct="1"/>
            <a:r>
              <a:rPr lang="en-US" sz="1800" dirty="0" smtClean="0"/>
              <a:t>November 2012 </a:t>
            </a:r>
            <a:r>
              <a:rPr lang="en-US" sz="1800" b="1" dirty="0" smtClean="0"/>
              <a:t>International Symposium on Big Data and </a:t>
            </a:r>
            <a:r>
              <a:rPr lang="en-US" sz="1800" b="1" dirty="0" err="1" smtClean="0"/>
              <a:t>MapReduce</a:t>
            </a:r>
            <a:r>
              <a:rPr lang="en-US" sz="1800" b="1" dirty="0" smtClean="0"/>
              <a:t> </a:t>
            </a:r>
            <a:r>
              <a:rPr lang="en-US" sz="1800" dirty="0" smtClean="0"/>
              <a:t>(BigDataMR2012), 1-3 Nov. 2012, Xiangtan, China. The website is </a:t>
            </a:r>
            <a:r>
              <a:rPr lang="en-US" sz="1800" dirty="0" smtClean="0">
                <a:hlinkClick r:id="rId8"/>
              </a:rPr>
              <a:t>http://www.swinflow.org/confs/bigdatamr2012/</a:t>
            </a:r>
            <a:r>
              <a:rPr lang="en-US" sz="1800" dirty="0" smtClean="0"/>
              <a:t>.</a:t>
            </a:r>
            <a:br>
              <a:rPr lang="en-US" sz="1800" dirty="0" smtClean="0"/>
            </a:br>
            <a:endParaRPr lang="ru-RU"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20888"/>
            <a:ext cx="8305800" cy="1143000"/>
          </a:xfrm>
        </p:spPr>
        <p:txBody>
          <a:bodyPr>
            <a:noAutofit/>
          </a:bodyPr>
          <a:lstStyle/>
          <a:p>
            <a:pPr eaLnBrk="1" fontAlgn="auto" hangingPunct="1">
              <a:spcAft>
                <a:spcPts val="0"/>
              </a:spcAft>
              <a:defRPr/>
            </a:pPr>
            <a:r>
              <a:rPr lang="en-US" sz="3200" dirty="0" smtClean="0"/>
              <a:t>The US and European programs related to Big Data</a:t>
            </a:r>
            <a:endParaRPr lang="ru-RU"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88915"/>
            <a:ext cx="8229600" cy="719137"/>
          </a:xfrm>
        </p:spPr>
        <p:txBody>
          <a:bodyPr>
            <a:normAutofit fontScale="90000"/>
          </a:bodyPr>
          <a:lstStyle/>
          <a:p>
            <a:pPr eaLnBrk="1" fontAlgn="auto" hangingPunct="1">
              <a:spcAft>
                <a:spcPts val="0"/>
              </a:spcAft>
              <a:defRPr/>
            </a:pPr>
            <a:r>
              <a:rPr lang="en-US" sz="2800" b="1" dirty="0" smtClean="0"/>
              <a:t>Framework </a:t>
            </a:r>
            <a:r>
              <a:rPr lang="en-US" sz="2800" b="1" dirty="0" err="1" smtClean="0"/>
              <a:t>Programme</a:t>
            </a:r>
            <a:r>
              <a:rPr lang="en-US" sz="2800" b="1" dirty="0" smtClean="0"/>
              <a:t> 7, Strategic Objective ICT-2011.4.4 "Intelligent Information Management” (2011 Fall)</a:t>
            </a:r>
            <a:endParaRPr lang="ru-RU" sz="2800" dirty="0"/>
          </a:p>
        </p:txBody>
      </p:sp>
      <p:sp>
        <p:nvSpPr>
          <p:cNvPr id="3" name="Содержимое 2"/>
          <p:cNvSpPr>
            <a:spLocks noGrp="1"/>
          </p:cNvSpPr>
          <p:nvPr>
            <p:ph idx="1"/>
          </p:nvPr>
        </p:nvSpPr>
        <p:spPr>
          <a:xfrm>
            <a:off x="250827" y="1125540"/>
            <a:ext cx="8642351" cy="5472112"/>
          </a:xfrm>
        </p:spPr>
        <p:txBody>
          <a:bodyPr>
            <a:normAutofit fontScale="85000" lnSpcReduction="20000"/>
          </a:bodyPr>
          <a:lstStyle/>
          <a:p>
            <a:pPr marL="274320" indent="-274320" eaLnBrk="1" fontAlgn="auto" hangingPunct="1">
              <a:spcAft>
                <a:spcPts val="0"/>
              </a:spcAft>
              <a:buClr>
                <a:schemeClr val="accent3"/>
              </a:buClr>
              <a:buFont typeface="Wingdings 2"/>
              <a:buNone/>
              <a:defRPr/>
            </a:pPr>
            <a:endParaRPr lang="ru-RU" sz="2000" dirty="0" smtClean="0"/>
          </a:p>
          <a:p>
            <a:pPr marL="274320" indent="-274320" eaLnBrk="1" fontAlgn="auto" hangingPunct="1">
              <a:spcAft>
                <a:spcPts val="0"/>
              </a:spcAft>
              <a:buClr>
                <a:schemeClr val="accent3"/>
              </a:buClr>
              <a:buFont typeface="Wingdings 2"/>
              <a:buNone/>
              <a:defRPr/>
            </a:pPr>
            <a:r>
              <a:rPr lang="en-US" sz="2000" dirty="0" smtClean="0"/>
              <a:t>     The objective concentrates on: </a:t>
            </a:r>
            <a:r>
              <a:rPr lang="en-US" sz="2000" b="1" i="1" dirty="0" smtClean="0"/>
              <a:t>"scaling up data analysis to keep pace with the rate of  growth of data streams and collections and enable novel forms of real time intelligence that only become possible on extremely large data volumes</a:t>
            </a:r>
            <a:r>
              <a:rPr lang="en-US" sz="2000" i="1" dirty="0" smtClean="0"/>
              <a:t>.."</a:t>
            </a:r>
            <a:endParaRPr lang="ru-RU" sz="2000" dirty="0" smtClean="0"/>
          </a:p>
          <a:p>
            <a:pPr marL="274320" indent="-274320" eaLnBrk="1" fontAlgn="auto" hangingPunct="1">
              <a:spcAft>
                <a:spcPts val="0"/>
              </a:spcAft>
              <a:buClr>
                <a:schemeClr val="accent3"/>
              </a:buClr>
              <a:buFont typeface="Wingdings 2"/>
              <a:buNone/>
              <a:defRPr/>
            </a:pPr>
            <a:r>
              <a:rPr lang="en-US" sz="2000" dirty="0" smtClean="0"/>
              <a:t>  </a:t>
            </a:r>
            <a:endParaRPr lang="ru-RU" sz="2000" dirty="0" smtClean="0"/>
          </a:p>
          <a:p>
            <a:pPr marL="274320" indent="-274320" eaLnBrk="1" fontAlgn="auto" hangingPunct="1">
              <a:spcAft>
                <a:spcPts val="0"/>
              </a:spcAft>
              <a:buClr>
                <a:schemeClr val="accent3"/>
              </a:buClr>
              <a:buFont typeface="Wingdings 2"/>
              <a:buNone/>
              <a:defRPr/>
            </a:pPr>
            <a:r>
              <a:rPr lang="en-US" sz="2400" b="1" i="1" dirty="0" smtClean="0"/>
              <a:t>Intelligent integrated systems </a:t>
            </a:r>
            <a:r>
              <a:rPr lang="en-US" sz="2000" dirty="0" smtClean="0"/>
              <a:t>Outcome b) calls for:</a:t>
            </a:r>
          </a:p>
          <a:p>
            <a:pPr marL="274320" indent="-274320" eaLnBrk="1" fontAlgn="auto" hangingPunct="1">
              <a:spcAft>
                <a:spcPts val="0"/>
              </a:spcAft>
              <a:buClr>
                <a:schemeClr val="accent3"/>
              </a:buClr>
              <a:buFont typeface="Wingdings 2"/>
              <a:buNone/>
              <a:defRPr/>
            </a:pPr>
            <a:endParaRPr lang="ru-RU" sz="2000" dirty="0" smtClean="0"/>
          </a:p>
          <a:p>
            <a:pPr marL="274320" indent="-274320" eaLnBrk="1" fontAlgn="auto" hangingPunct="1">
              <a:spcAft>
                <a:spcPts val="0"/>
              </a:spcAft>
              <a:buClr>
                <a:schemeClr val="accent3"/>
              </a:buClr>
              <a:buFont typeface="Wingdings 2"/>
              <a:buNone/>
              <a:defRPr/>
            </a:pPr>
            <a:r>
              <a:rPr lang="en-US" sz="2000" b="1" i="1" dirty="0" smtClean="0"/>
              <a:t>       Intelligent integrated systems that directly support decision making and situation awareness </a:t>
            </a:r>
            <a:r>
              <a:rPr lang="en-US" sz="2400" b="1" i="1" dirty="0" smtClean="0"/>
              <a:t>by dynamically integrating, correlating, fusing and </a:t>
            </a:r>
            <a:r>
              <a:rPr lang="en-US" sz="2400" b="1" i="1" dirty="0" err="1" smtClean="0"/>
              <a:t>analysing</a:t>
            </a:r>
            <a:r>
              <a:rPr lang="en-US" sz="2400" b="1" i="1" dirty="0" smtClean="0"/>
              <a:t> extremely large volumes of disparate data resources and streams</a:t>
            </a:r>
            <a:r>
              <a:rPr lang="en-US" sz="2000" i="1" dirty="0" smtClean="0"/>
              <a:t>. </a:t>
            </a:r>
            <a:r>
              <a:rPr lang="en-US" sz="2000" b="1" i="1" dirty="0" smtClean="0"/>
              <a:t>This includes (but is not restricted to) </a:t>
            </a:r>
            <a:r>
              <a:rPr lang="en-US" sz="2000" b="1" i="1" dirty="0" err="1" smtClean="0"/>
              <a:t>recognising</a:t>
            </a:r>
            <a:r>
              <a:rPr lang="en-US" sz="2000" b="1" i="1" dirty="0" smtClean="0"/>
              <a:t> complex events and patterns that are today difficult or impossible to detect, aggregating and mediating opinions or predictions, offering alternative </a:t>
            </a:r>
            <a:r>
              <a:rPr lang="en-US" sz="2000" b="1" i="1" dirty="0" err="1" smtClean="0"/>
              <a:t>conceptualisations</a:t>
            </a:r>
            <a:r>
              <a:rPr lang="en-US" sz="2000" b="1" i="1" dirty="0" smtClean="0"/>
              <a:t>, guaranteeing timeliness, completeness and correctness, integrating categorical and statistical analyses.</a:t>
            </a:r>
            <a:endParaRPr lang="ru-RU" sz="2000" dirty="0" smtClean="0"/>
          </a:p>
          <a:p>
            <a:pPr marL="274320" indent="-274320" eaLnBrk="1" fontAlgn="auto" hangingPunct="1">
              <a:spcAft>
                <a:spcPts val="0"/>
              </a:spcAft>
              <a:buClr>
                <a:schemeClr val="accent3"/>
              </a:buClr>
              <a:buFont typeface="Wingdings 2"/>
              <a:buNone/>
              <a:defRPr/>
            </a:pPr>
            <a:r>
              <a:rPr lang="en-US" sz="2000" i="1" dirty="0" smtClean="0"/>
              <a:t> </a:t>
            </a:r>
          </a:p>
          <a:p>
            <a:pPr marL="274320" indent="-274320" eaLnBrk="1" fontAlgn="auto" hangingPunct="1">
              <a:spcAft>
                <a:spcPts val="0"/>
              </a:spcAft>
              <a:buClr>
                <a:schemeClr val="accent3"/>
              </a:buClr>
              <a:buFont typeface="Wingdings 2"/>
              <a:buNone/>
              <a:defRPr/>
            </a:pPr>
            <a:r>
              <a:rPr lang="en-US" sz="2000" i="1" dirty="0" smtClean="0"/>
              <a:t>      Visual Analytics should equally integrate data analysis and visualization. The effectiveness of  such solutions will be evaluated against the concrete requirements of relevant professionals and communities </a:t>
            </a:r>
            <a:r>
              <a:rPr lang="en-US" sz="2000" b="1" i="1" dirty="0" smtClean="0"/>
              <a:t>and tested on appropriately- sized user groups and extremely large data resources from the respective domains</a:t>
            </a:r>
            <a:r>
              <a:rPr lang="en-US" sz="2000" i="1" dirty="0" smtClean="0"/>
              <a:t> (including, but not limited to, </a:t>
            </a:r>
            <a:r>
              <a:rPr lang="en-US" sz="2000" b="1" i="1" dirty="0" smtClean="0"/>
              <a:t>finance, engineering, government, </a:t>
            </a:r>
            <a:r>
              <a:rPr lang="en-US" sz="2000" b="1" i="1" dirty="0" err="1" smtClean="0"/>
              <a:t>geospace</a:t>
            </a:r>
            <a:r>
              <a:rPr lang="en-US" sz="2000" b="1" i="1" dirty="0" smtClean="0"/>
              <a:t>, transport, urban management).</a:t>
            </a:r>
            <a:endParaRPr lang="ru-R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88915"/>
            <a:ext cx="8229600" cy="719137"/>
          </a:xfrm>
        </p:spPr>
        <p:txBody>
          <a:bodyPr>
            <a:normAutofit fontScale="90000"/>
          </a:bodyPr>
          <a:lstStyle/>
          <a:p>
            <a:pPr eaLnBrk="1" fontAlgn="auto" hangingPunct="1">
              <a:spcAft>
                <a:spcPts val="0"/>
              </a:spcAft>
              <a:defRPr/>
            </a:pPr>
            <a:r>
              <a:rPr lang="en-US" sz="2800" b="1" dirty="0" smtClean="0"/>
              <a:t>White House released the details of its new big data strategy</a:t>
            </a:r>
            <a:endParaRPr lang="ru-RU" sz="2800" dirty="0"/>
          </a:p>
        </p:txBody>
      </p:sp>
      <p:sp>
        <p:nvSpPr>
          <p:cNvPr id="3" name="Содержимое 2"/>
          <p:cNvSpPr>
            <a:spLocks noGrp="1"/>
          </p:cNvSpPr>
          <p:nvPr>
            <p:ph idx="1"/>
          </p:nvPr>
        </p:nvSpPr>
        <p:spPr>
          <a:xfrm>
            <a:off x="250827" y="1125540"/>
            <a:ext cx="8642351" cy="5472112"/>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sz="2000" dirty="0" smtClean="0"/>
              <a:t>From Press Release: “In the same way that past Federal investments in information-technology R&amp;D led to </a:t>
            </a:r>
            <a:r>
              <a:rPr lang="en-US" sz="2000" b="1" dirty="0" smtClean="0"/>
              <a:t>dramatic advances in supercomputing and the creation of the Internet</a:t>
            </a:r>
            <a:r>
              <a:rPr lang="en-US" sz="2000" dirty="0" smtClean="0"/>
              <a:t>, the initiative we are launching today promises to transform our ability to </a:t>
            </a:r>
            <a:r>
              <a:rPr lang="en-US" sz="2000" b="1" dirty="0" smtClean="0"/>
              <a:t>use Big Data for scientific discovery, environmental and biomedical research, education, and national security</a:t>
            </a:r>
            <a:r>
              <a:rPr lang="en-US" sz="2000" dirty="0" smtClean="0"/>
              <a:t>”</a:t>
            </a:r>
            <a:endParaRPr lang="ru-RU" sz="2000" dirty="0" smtClean="0"/>
          </a:p>
          <a:p>
            <a:pPr marL="274320" indent="-274320" eaLnBrk="1" fontAlgn="auto" hangingPunct="1">
              <a:spcAft>
                <a:spcPts val="0"/>
              </a:spcAft>
              <a:buClr>
                <a:schemeClr val="accent3"/>
              </a:buClr>
              <a:buFont typeface="Wingdings 2"/>
              <a:buChar char=""/>
              <a:defRPr/>
            </a:pPr>
            <a:r>
              <a:rPr lang="en-US" sz="2000" b="1" dirty="0" smtClean="0"/>
              <a:t>Grants: </a:t>
            </a:r>
            <a:r>
              <a:rPr lang="en-US" sz="2000" dirty="0" smtClean="0"/>
              <a:t>About </a:t>
            </a:r>
            <a:r>
              <a:rPr lang="en-US" sz="2000" b="1" dirty="0" smtClean="0"/>
              <a:t>$73 million</a:t>
            </a:r>
            <a:r>
              <a:rPr lang="en-US" sz="2000" dirty="0" smtClean="0"/>
              <a:t> has been specifically laid out for research grants, with the </a:t>
            </a:r>
            <a:r>
              <a:rPr lang="en-US" sz="2000" b="1" dirty="0" smtClean="0"/>
              <a:t>National Science Foundation </a:t>
            </a:r>
            <a:r>
              <a:rPr lang="en-US" sz="2000" dirty="0" smtClean="0"/>
              <a:t>chipping in about </a:t>
            </a:r>
            <a:r>
              <a:rPr lang="en-US" sz="2000" b="1" dirty="0" smtClean="0"/>
              <a:t>$13 million</a:t>
            </a:r>
            <a:r>
              <a:rPr lang="en-US" sz="2000" dirty="0" smtClean="0"/>
              <a:t> across three projects, and the Department of Defense </a:t>
            </a:r>
            <a:r>
              <a:rPr lang="en-US" sz="2000" dirty="0" err="1" smtClean="0"/>
              <a:t>ponying</a:t>
            </a:r>
            <a:r>
              <a:rPr lang="en-US" sz="2000" dirty="0" smtClean="0"/>
              <a:t> up </a:t>
            </a:r>
            <a:r>
              <a:rPr lang="en-US" sz="2000" b="1" dirty="0" smtClean="0"/>
              <a:t>$60 million</a:t>
            </a:r>
            <a:r>
              <a:rPr lang="en-US" sz="2000" dirty="0" smtClean="0"/>
              <a:t>. The U.S. Geological Survey will also be announcing a list of grantees working on big data projects, although no specific monetary amounts are listed.</a:t>
            </a:r>
            <a:endParaRPr lang="ru-RU" sz="2000" dirty="0" smtClean="0"/>
          </a:p>
          <a:p>
            <a:pPr marL="274320" indent="-274320" eaLnBrk="1" fontAlgn="auto" hangingPunct="1">
              <a:spcAft>
                <a:spcPts val="0"/>
              </a:spcAft>
              <a:buClr>
                <a:schemeClr val="accent3"/>
              </a:buClr>
              <a:buFont typeface="Wingdings 2"/>
              <a:buChar char=""/>
              <a:defRPr/>
            </a:pPr>
            <a:r>
              <a:rPr lang="en-US" sz="2000" b="1" dirty="0" smtClean="0"/>
              <a:t>Spending: </a:t>
            </a:r>
            <a:r>
              <a:rPr lang="en-US" sz="2000" dirty="0" smtClean="0"/>
              <a:t>If there’s one thing the </a:t>
            </a:r>
            <a:r>
              <a:rPr lang="en-US" sz="2000" dirty="0" err="1" smtClean="0"/>
              <a:t>DoD</a:t>
            </a:r>
            <a:r>
              <a:rPr lang="en-US" sz="2000" dirty="0" smtClean="0"/>
              <a:t> knows how to do, it’s spend, and it will be doing a lot of it on big data — </a:t>
            </a:r>
            <a:r>
              <a:rPr lang="en-US" sz="2000" b="1" dirty="0" smtClean="0"/>
              <a:t>$250 million a year</a:t>
            </a:r>
            <a:r>
              <a:rPr lang="en-US" sz="2000" dirty="0" smtClean="0"/>
              <a:t>. </a:t>
            </a:r>
            <a:r>
              <a:rPr lang="en-US" sz="2000" b="1" dirty="0" smtClean="0"/>
              <a:t>DARPA alone </a:t>
            </a:r>
            <a:r>
              <a:rPr lang="en-US" sz="2000" dirty="0" smtClean="0"/>
              <a:t>will be investing </a:t>
            </a:r>
            <a:r>
              <a:rPr lang="en-US" sz="2000" b="1" dirty="0" smtClean="0"/>
              <a:t>$25 million annually for four years </a:t>
            </a:r>
            <a:r>
              <a:rPr lang="en-US" sz="2000" dirty="0" smtClean="0"/>
              <a:t>to develop XDATA, a program that aims “to develop computational techniques and software tools for analyzing large volumes of data, both semi-structured (e.g., tabular, relational, categorical, meta-data) and unstructured (e.g., text documents, message traffic).” </a:t>
            </a:r>
            <a:r>
              <a:rPr lang="en-US" sz="2000" b="1" dirty="0" smtClean="0"/>
              <a:t>The Department of Energy </a:t>
            </a:r>
            <a:r>
              <a:rPr lang="en-US" sz="2000" dirty="0" smtClean="0"/>
              <a:t>is getting in on the big data frenzy, too, investing </a:t>
            </a:r>
            <a:r>
              <a:rPr lang="en-US" sz="2000" b="1" dirty="0" smtClean="0"/>
              <a:t>$25 million</a:t>
            </a:r>
            <a:r>
              <a:rPr lang="en-US" sz="2000" dirty="0" smtClean="0"/>
              <a:t> to develop Scalable Data Management, Analysis and Visualization Institute, which aims to develop techniques for visualizing the incredible amounts of data generated by the department’s team of supercomputers.</a:t>
            </a:r>
            <a:endParaRPr lang="ru-RU" sz="2000" dirty="0" smtClean="0"/>
          </a:p>
          <a:p>
            <a:pPr marL="274320" indent="-274320" eaLnBrk="1" fontAlgn="auto" hangingPunct="1">
              <a:spcAft>
                <a:spcPts val="0"/>
              </a:spcAft>
              <a:buClr>
                <a:schemeClr val="accent3"/>
              </a:buClr>
              <a:buFont typeface="Wingdings 2"/>
              <a:buChar char=""/>
              <a:defRPr/>
            </a:pPr>
            <a:r>
              <a:rPr lang="en-US" sz="2000" b="1" dirty="0" smtClean="0"/>
              <a:t>Open data: The White House has also teamed with Amazon Web Services to make the 1,000 Genomes Project data freely available to genetic researchers</a:t>
            </a:r>
            <a:r>
              <a:rPr lang="en-US" sz="2000" dirty="0" smtClean="0"/>
              <a:t>. The data set weighs in at a whopping 200TB, and is a valuable source of data for researching gene-level causes and cures of certain diseases. Hosting it in the cloud is critical because without </a:t>
            </a:r>
            <a:r>
              <a:rPr lang="en-US" sz="2000" u="sng" dirty="0" smtClean="0">
                <a:solidFill>
                  <a:srgbClr val="FF0000"/>
                </a:solidFill>
                <a:hlinkClick r:id="rId2"/>
              </a:rPr>
              <a:t>access to a super-high-speed network</a:t>
            </a:r>
            <a:r>
              <a:rPr lang="en-US" sz="2000" dirty="0" smtClean="0">
                <a:solidFill>
                  <a:srgbClr val="FF0000"/>
                </a:solidFill>
              </a:rPr>
              <a:t> </a:t>
            </a:r>
            <a:r>
              <a:rPr lang="en-US" sz="2000" dirty="0" smtClean="0"/>
              <a:t>(100 </a:t>
            </a:r>
            <a:r>
              <a:rPr lang="en-US" sz="2000" dirty="0" err="1" smtClean="0"/>
              <a:t>Gbits</a:t>
            </a:r>
            <a:r>
              <a:rPr lang="en-US" sz="2000" dirty="0" smtClean="0"/>
              <a:t>/sec), you wouldn’t want to move 200TB of data across today’s broadband networks. </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88915"/>
            <a:ext cx="8229600" cy="719137"/>
          </a:xfrm>
        </p:spPr>
        <p:txBody>
          <a:bodyPr>
            <a:normAutofit fontScale="90000"/>
          </a:bodyPr>
          <a:lstStyle/>
          <a:p>
            <a:pPr eaLnBrk="1" fontAlgn="auto" hangingPunct="1">
              <a:spcAft>
                <a:spcPts val="0"/>
              </a:spcAft>
              <a:defRPr/>
            </a:pPr>
            <a:r>
              <a:rPr lang="en-US" sz="2800" b="1" dirty="0" smtClean="0"/>
              <a:t>NSF Core Techniques and Technologies for Advancing Big Data Science &amp; Engineering  (BIGDATA)</a:t>
            </a:r>
            <a:endParaRPr lang="ru-RU" sz="2800" dirty="0"/>
          </a:p>
        </p:txBody>
      </p:sp>
      <p:sp>
        <p:nvSpPr>
          <p:cNvPr id="19459" name="Содержимое 2"/>
          <p:cNvSpPr>
            <a:spLocks noGrp="1"/>
          </p:cNvSpPr>
          <p:nvPr>
            <p:ph idx="1"/>
          </p:nvPr>
        </p:nvSpPr>
        <p:spPr>
          <a:xfrm>
            <a:off x="250827" y="1125540"/>
            <a:ext cx="8642351" cy="5472112"/>
          </a:xfrm>
        </p:spPr>
        <p:txBody>
          <a:bodyPr/>
          <a:lstStyle/>
          <a:p>
            <a:pPr eaLnBrk="1" hangingPunct="1"/>
            <a:r>
              <a:rPr lang="en-US" sz="2000" dirty="0" smtClean="0"/>
              <a:t>Full Proposal Deadline Date:  June 13, 2012 for Mid-Scale Projects</a:t>
            </a:r>
            <a:endParaRPr lang="ru-RU" sz="2000" dirty="0" smtClean="0"/>
          </a:p>
          <a:p>
            <a:pPr eaLnBrk="1" hangingPunct="1"/>
            <a:r>
              <a:rPr lang="en-US" sz="2000" dirty="0" smtClean="0"/>
              <a:t>Full Proposal Deadline Date:  July 11, 2012 for Small Projects</a:t>
            </a:r>
          </a:p>
          <a:p>
            <a:pPr eaLnBrk="1" hangingPunct="1">
              <a:buNone/>
            </a:pPr>
            <a:r>
              <a:rPr lang="en-US" sz="2000" dirty="0" smtClean="0">
                <a:hlinkClick r:id="rId2"/>
              </a:rPr>
              <a:t>http://www.nsf.gov/news/news_summ.jsp?cntn_id=123607</a:t>
            </a:r>
            <a:endParaRPr lang="en-US" sz="2000" dirty="0" smtClean="0"/>
          </a:p>
          <a:p>
            <a:pPr eaLnBrk="1" hangingPunct="1">
              <a:buFont typeface="Wingdings 2" pitchFamily="18" charset="2"/>
              <a:buNone/>
            </a:pPr>
            <a:r>
              <a:rPr lang="en-US" sz="2000" dirty="0" smtClean="0"/>
              <a:t>October 3: an example of accepted project</a:t>
            </a:r>
          </a:p>
          <a:p>
            <a:r>
              <a:rPr lang="en-US" sz="2000" dirty="0" smtClean="0"/>
              <a:t>$1.3 </a:t>
            </a:r>
            <a:r>
              <a:rPr lang="en-US" sz="2000" dirty="0"/>
              <a:t>million </a:t>
            </a:r>
            <a:r>
              <a:rPr lang="en-US" sz="2000" dirty="0" smtClean="0"/>
              <a:t>3 year grant </a:t>
            </a:r>
            <a:r>
              <a:rPr lang="en-US" sz="2000" dirty="0"/>
              <a:t>to Iowa State, Virginia Tech, and Stanford University to develop </a:t>
            </a:r>
            <a:r>
              <a:rPr lang="en-US" sz="2000" b="1" dirty="0"/>
              <a:t>high-performance computing techniques on massively parallel heterogeneous computing resources for large-scale data analytics</a:t>
            </a:r>
            <a:r>
              <a:rPr lang="en-US" sz="2000" dirty="0"/>
              <a:t>.</a:t>
            </a:r>
          </a:p>
          <a:p>
            <a:r>
              <a:rPr lang="en-US" sz="2000" dirty="0" smtClean="0"/>
              <a:t>Specifically</a:t>
            </a:r>
            <a:r>
              <a:rPr lang="en-US" sz="2000" dirty="0"/>
              <a:t>, the three-university team intends to develop techniques that would enable researchers </a:t>
            </a:r>
            <a:r>
              <a:rPr lang="en-US" sz="2000" b="1" dirty="0"/>
              <a:t>to innovatively leverage high-performance computing to analyze the data deluge of high-throughput DNA sequencing</a:t>
            </a:r>
            <a:r>
              <a:rPr lang="en-US" sz="2000" dirty="0"/>
              <a:t>, also known as next generation sequencing (NGS).</a:t>
            </a:r>
          </a:p>
          <a:p>
            <a:r>
              <a:rPr lang="en-US" sz="2000" dirty="0"/>
              <a:t>The research will be conducted in the context of </a:t>
            </a:r>
            <a:r>
              <a:rPr lang="en-US" sz="2000" b="1" dirty="0"/>
              <a:t>grand challenge problems in human genetics and </a:t>
            </a:r>
            <a:r>
              <a:rPr lang="en-US" sz="2000" b="1" dirty="0" err="1"/>
              <a:t>metagenomics</a:t>
            </a:r>
            <a:r>
              <a:rPr lang="en-US" sz="2000" b="1" dirty="0"/>
              <a:t> or the study of </a:t>
            </a:r>
            <a:r>
              <a:rPr lang="en-US" sz="2000" b="1" dirty="0" err="1"/>
              <a:t>metagenomes</a:t>
            </a:r>
            <a:r>
              <a:rPr lang="en-US" sz="2000" b="1" dirty="0"/>
              <a:t>, the genetic material received directly from environmental samples</a:t>
            </a:r>
            <a:r>
              <a:rPr lang="en-US" sz="2000" dirty="0"/>
              <a:t>.</a:t>
            </a:r>
          </a:p>
          <a:p>
            <a:pPr eaLnBrk="1" hangingPunct="1">
              <a:buFont typeface="Wingdings 2" pitchFamily="18" charset="2"/>
              <a:buNone/>
            </a:pPr>
            <a:endParaRPr lang="ru-RU" sz="20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7014</TotalTime>
  <Words>1863</Words>
  <Application>Microsoft Office PowerPoint</Application>
  <PresentationFormat>Экран (4:3)</PresentationFormat>
  <Paragraphs>226</Paragraphs>
  <Slides>30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Поток</vt:lpstr>
      <vt:lpstr>Big Data Initiative: Programs, Platforms, Forecasts</vt:lpstr>
      <vt:lpstr>Outline</vt:lpstr>
      <vt:lpstr>Introduction</vt:lpstr>
      <vt:lpstr>Big Data Scope</vt:lpstr>
      <vt:lpstr>Big Data related events (since March 2012)</vt:lpstr>
      <vt:lpstr>The US and European programs related to Big Data</vt:lpstr>
      <vt:lpstr>Framework Programme 7, Strategic Objective ICT-2011.4.4 "Intelligent Information Management” (2011 Fall)</vt:lpstr>
      <vt:lpstr>White House released the details of its new big data strategy</vt:lpstr>
      <vt:lpstr>NSF Core Techniques and Technologies for Advancing Big Data Science &amp; Engineering  (BIGDATA)</vt:lpstr>
      <vt:lpstr>Презентация PowerPoint</vt:lpstr>
      <vt:lpstr>NSF: More projects accepted in October</vt:lpstr>
      <vt:lpstr>NIST Reaction to White House Initiative</vt:lpstr>
      <vt:lpstr>European programs related to Big Data</vt:lpstr>
      <vt:lpstr>What Does “Big Data” Mean? (M. Stonebraker in blogs) </vt:lpstr>
      <vt:lpstr>Big Data-related Application Areas (Examples)</vt:lpstr>
      <vt:lpstr>Big Data-related Application Areas (Examples)</vt:lpstr>
      <vt:lpstr>Big Data-related APPPLICATION Areas (Examples) (2)</vt:lpstr>
      <vt:lpstr>Big Data Platforms </vt:lpstr>
      <vt:lpstr>Nine Big-Name Options for Big Data </vt:lpstr>
      <vt:lpstr>Nine Big-Name Options for Big Data (2)</vt:lpstr>
      <vt:lpstr>Big Data Technologies Forecast</vt:lpstr>
      <vt:lpstr>Gartner's Hype Cycle</vt:lpstr>
      <vt:lpstr>Презентация PowerPoint</vt:lpstr>
      <vt:lpstr>Gartner’s Hype Cycle for Big Data</vt:lpstr>
      <vt:lpstr>Презентация PowerPoint</vt:lpstr>
      <vt:lpstr>Big  Data Technologies on the Hype Cycle (1)</vt:lpstr>
      <vt:lpstr>Big  Data Technologies on the Hype Cycle (2)</vt:lpstr>
      <vt:lpstr>Презентация PowerPoint</vt:lpstr>
      <vt:lpstr>  Fundamental Big Data Challenge:  D2K (Data-to-Knowledge)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Discussion of the “Roadmap” for Preparing of the SkData Proposal for the Second Round</dc:title>
  <dc:creator>Leonid</dc:creator>
  <cp:lastModifiedBy>Leonid</cp:lastModifiedBy>
  <cp:revision>253</cp:revision>
  <dcterms:created xsi:type="dcterms:W3CDTF">2012-05-29T04:03:08Z</dcterms:created>
  <dcterms:modified xsi:type="dcterms:W3CDTF">2012-11-03T15:53:16Z</dcterms:modified>
</cp:coreProperties>
</file>